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8" r:id="rId4"/>
    <p:sldMasterId id="2147483648" r:id="rId5"/>
  </p:sldMasterIdLst>
  <p:notesMasterIdLst>
    <p:notesMasterId r:id="rId89"/>
  </p:notesMasterIdLst>
  <p:handoutMasterIdLst>
    <p:handoutMasterId r:id="rId90"/>
  </p:handoutMasterIdLst>
  <p:sldIdLst>
    <p:sldId id="550" r:id="rId6"/>
    <p:sldId id="469" r:id="rId7"/>
    <p:sldId id="644" r:id="rId8"/>
    <p:sldId id="645" r:id="rId9"/>
    <p:sldId id="609" r:id="rId10"/>
    <p:sldId id="646" r:id="rId11"/>
    <p:sldId id="470" r:id="rId12"/>
    <p:sldId id="647" r:id="rId13"/>
    <p:sldId id="514" r:id="rId14"/>
    <p:sldId id="649" r:id="rId15"/>
    <p:sldId id="648" r:id="rId16"/>
    <p:sldId id="620" r:id="rId17"/>
    <p:sldId id="468" r:id="rId18"/>
    <p:sldId id="411" r:id="rId19"/>
    <p:sldId id="652" r:id="rId20"/>
    <p:sldId id="623" r:id="rId21"/>
    <p:sldId id="410" r:id="rId22"/>
    <p:sldId id="604" r:id="rId23"/>
    <p:sldId id="605" r:id="rId24"/>
    <p:sldId id="606" r:id="rId25"/>
    <p:sldId id="607" r:id="rId26"/>
    <p:sldId id="471" r:id="rId27"/>
    <p:sldId id="638" r:id="rId28"/>
    <p:sldId id="666" r:id="rId29"/>
    <p:sldId id="639" r:id="rId30"/>
    <p:sldId id="667" r:id="rId31"/>
    <p:sldId id="551" r:id="rId32"/>
    <p:sldId id="640" r:id="rId33"/>
    <p:sldId id="553" r:id="rId34"/>
    <p:sldId id="554" r:id="rId35"/>
    <p:sldId id="555" r:id="rId36"/>
    <p:sldId id="556" r:id="rId37"/>
    <p:sldId id="557" r:id="rId38"/>
    <p:sldId id="558" r:id="rId39"/>
    <p:sldId id="559" r:id="rId40"/>
    <p:sldId id="560" r:id="rId41"/>
    <p:sldId id="655" r:id="rId42"/>
    <p:sldId id="656" r:id="rId43"/>
    <p:sldId id="563" r:id="rId44"/>
    <p:sldId id="564" r:id="rId45"/>
    <p:sldId id="565" r:id="rId46"/>
    <p:sldId id="566" r:id="rId47"/>
    <p:sldId id="659" r:id="rId48"/>
    <p:sldId id="660" r:id="rId49"/>
    <p:sldId id="574" r:id="rId50"/>
    <p:sldId id="575" r:id="rId51"/>
    <p:sldId id="472" r:id="rId52"/>
    <p:sldId id="420" r:id="rId53"/>
    <p:sldId id="664" r:id="rId54"/>
    <p:sldId id="643" r:id="rId55"/>
    <p:sldId id="665" r:id="rId56"/>
    <p:sldId id="576" r:id="rId57"/>
    <p:sldId id="596" r:id="rId58"/>
    <p:sldId id="578" r:id="rId59"/>
    <p:sldId id="579" r:id="rId60"/>
    <p:sldId id="661" r:id="rId61"/>
    <p:sldId id="662" r:id="rId62"/>
    <p:sldId id="584" r:id="rId63"/>
    <p:sldId id="585" r:id="rId64"/>
    <p:sldId id="586" r:id="rId65"/>
    <p:sldId id="587" r:id="rId66"/>
    <p:sldId id="588" r:id="rId67"/>
    <p:sldId id="619" r:id="rId68"/>
    <p:sldId id="589" r:id="rId69"/>
    <p:sldId id="590" r:id="rId70"/>
    <p:sldId id="663" r:id="rId71"/>
    <p:sldId id="650" r:id="rId72"/>
    <p:sldId id="651" r:id="rId73"/>
    <p:sldId id="498" r:id="rId74"/>
    <p:sldId id="541" r:id="rId75"/>
    <p:sldId id="508" r:id="rId76"/>
    <p:sldId id="510" r:id="rId77"/>
    <p:sldId id="534" r:id="rId78"/>
    <p:sldId id="614" r:id="rId79"/>
    <p:sldId id="603" r:id="rId80"/>
    <p:sldId id="615" r:id="rId81"/>
    <p:sldId id="641" r:id="rId82"/>
    <p:sldId id="642" r:id="rId83"/>
    <p:sldId id="654" r:id="rId84"/>
    <p:sldId id="653" r:id="rId85"/>
    <p:sldId id="537" r:id="rId86"/>
    <p:sldId id="501" r:id="rId87"/>
    <p:sldId id="538"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93C44B-F730-4F41-BF41-975DF01BDE41}">
          <p14:sldIdLst>
            <p14:sldId id="550"/>
            <p14:sldId id="469"/>
            <p14:sldId id="644"/>
            <p14:sldId id="645"/>
            <p14:sldId id="609"/>
            <p14:sldId id="646"/>
            <p14:sldId id="470"/>
            <p14:sldId id="647"/>
            <p14:sldId id="514"/>
            <p14:sldId id="649"/>
            <p14:sldId id="648"/>
            <p14:sldId id="620"/>
            <p14:sldId id="468"/>
            <p14:sldId id="411"/>
            <p14:sldId id="652"/>
            <p14:sldId id="623"/>
            <p14:sldId id="410"/>
            <p14:sldId id="604"/>
            <p14:sldId id="605"/>
            <p14:sldId id="606"/>
            <p14:sldId id="607"/>
            <p14:sldId id="471"/>
            <p14:sldId id="638"/>
            <p14:sldId id="666"/>
            <p14:sldId id="639"/>
            <p14:sldId id="667"/>
            <p14:sldId id="551"/>
            <p14:sldId id="640"/>
            <p14:sldId id="553"/>
            <p14:sldId id="554"/>
            <p14:sldId id="555"/>
            <p14:sldId id="556"/>
            <p14:sldId id="557"/>
            <p14:sldId id="558"/>
            <p14:sldId id="559"/>
            <p14:sldId id="560"/>
            <p14:sldId id="655"/>
            <p14:sldId id="656"/>
            <p14:sldId id="563"/>
            <p14:sldId id="564"/>
            <p14:sldId id="565"/>
            <p14:sldId id="566"/>
            <p14:sldId id="659"/>
            <p14:sldId id="660"/>
            <p14:sldId id="574"/>
            <p14:sldId id="575"/>
            <p14:sldId id="472"/>
            <p14:sldId id="420"/>
            <p14:sldId id="664"/>
            <p14:sldId id="643"/>
            <p14:sldId id="665"/>
            <p14:sldId id="576"/>
            <p14:sldId id="596"/>
            <p14:sldId id="578"/>
            <p14:sldId id="579"/>
            <p14:sldId id="661"/>
            <p14:sldId id="662"/>
            <p14:sldId id="584"/>
            <p14:sldId id="585"/>
            <p14:sldId id="586"/>
            <p14:sldId id="587"/>
            <p14:sldId id="588"/>
            <p14:sldId id="619"/>
            <p14:sldId id="589"/>
            <p14:sldId id="590"/>
            <p14:sldId id="663"/>
            <p14:sldId id="650"/>
            <p14:sldId id="651"/>
            <p14:sldId id="498"/>
            <p14:sldId id="541"/>
            <p14:sldId id="508"/>
            <p14:sldId id="510"/>
            <p14:sldId id="534"/>
            <p14:sldId id="614"/>
            <p14:sldId id="603"/>
            <p14:sldId id="615"/>
            <p14:sldId id="641"/>
            <p14:sldId id="642"/>
            <p14:sldId id="654"/>
            <p14:sldId id="653"/>
            <p14:sldId id="537"/>
            <p14:sldId id="501"/>
            <p14:sldId id="5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28490B-10F0-5012-493F-8C91520C92B1}" name="Dwayne Beebefranqui" initials="DB" userId="S::DBeebefranqui@forsmarshgroup.com::8b4bb9e3-6f19-4e8e-a6e3-63b839d6f58b" providerId="AD"/>
  <p188:author id="{9CE3744F-1C02-8E88-6FB6-5B6ED088E6CE}" name="Willie Cosner" initials="WC" userId="S::WCosner@forsmarsh.com::c59f3a56-3a41-49cc-b29e-c712a57bfcec" providerId="AD"/>
  <p188:author id="{1F6C6AB6-4F97-148C-DCA3-86D650CE7963}" name="Shawn Lyons" initials="SL" userId="S::slyons@forsmarshgroup.com::d5dc606a-857b-4570-a6db-e38332182297" providerId="AD"/>
  <p188:author id="{AADCC8C7-F819-EA40-3F8F-E2A5796701D4}" name="Anna Sheveland" initials="AS" userId="S::asheveland@forsmarshgroup.com::1a15c0c2-8b57-4d56-ac64-2be4d747f2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uidance" initials="DB" lastIdx="2" clrIdx="6">
    <p:extLst>
      <p:ext uri="{19B8F6BF-5375-455C-9EA6-DF929625EA0E}">
        <p15:presenceInfo xmlns:p15="http://schemas.microsoft.com/office/powerpoint/2012/main" userId="Guidance" providerId="None"/>
      </p:ext>
    </p:extLst>
  </p:cmAuthor>
  <p:cmAuthor id="1" name="Moore, Abigail E CIV DMDC" initials="MAECD" lastIdx="69" clrIdx="0">
    <p:extLst>
      <p:ext uri="{19B8F6BF-5375-455C-9EA6-DF929625EA0E}">
        <p15:presenceInfo xmlns:p15="http://schemas.microsoft.com/office/powerpoint/2012/main" userId="S-1-5-21-790525478-492894223-839522115-133380" providerId="AD"/>
      </p:ext>
    </p:extLst>
  </p:cmAuthor>
  <p:cmAuthor id="2" name="Lawhead, Austin R CIV OPA" initials="LARCO" lastIdx="21" clrIdx="1">
    <p:extLst>
      <p:ext uri="{19B8F6BF-5375-455C-9EA6-DF929625EA0E}">
        <p15:presenceInfo xmlns:p15="http://schemas.microsoft.com/office/powerpoint/2012/main" userId="S-1-5-21-790525478-492894223-839522115-143859" providerId="AD"/>
      </p:ext>
    </p:extLst>
  </p:cmAuthor>
  <p:cmAuthor id="3" name="Anna Sheveland" initials="AS" lastIdx="20" clrIdx="2">
    <p:extLst>
      <p:ext uri="{19B8F6BF-5375-455C-9EA6-DF929625EA0E}">
        <p15:presenceInfo xmlns:p15="http://schemas.microsoft.com/office/powerpoint/2012/main" userId="S::asheveland@forsmarshgroup.com::1a15c0c2-8b57-4d56-ac64-2be4d747f264" providerId="AD"/>
      </p:ext>
    </p:extLst>
  </p:cmAuthor>
  <p:cmAuthor id="4" name="Dwayne Beebefranqui" initials="DB" lastIdx="48" clrIdx="3">
    <p:extLst>
      <p:ext uri="{19B8F6BF-5375-455C-9EA6-DF929625EA0E}">
        <p15:presenceInfo xmlns:p15="http://schemas.microsoft.com/office/powerpoint/2012/main" userId="S::DBeebefranqui@forsmarshgroup.com::8b4bb9e3-6f19-4e8e-a6e3-63b839d6f58b" providerId="AD"/>
      </p:ext>
    </p:extLst>
  </p:cmAuthor>
  <p:cmAuthor id="5" name="Willie Cosner" initials="WC" lastIdx="5" clrIdx="4">
    <p:extLst>
      <p:ext uri="{19B8F6BF-5375-455C-9EA6-DF929625EA0E}">
        <p15:presenceInfo xmlns:p15="http://schemas.microsoft.com/office/powerpoint/2012/main" userId="S::WCosner@forsmarshgroup.com::c59f3a56-3a41-49cc-b29e-c712a57bfcec" providerId="AD"/>
      </p:ext>
    </p:extLst>
  </p:cmAuthor>
  <p:cmAuthor id="6" name="AUSTIN LAWHEAD" initials="AL" lastIdx="1" clrIdx="5">
    <p:extLst>
      <p:ext uri="{19B8F6BF-5375-455C-9EA6-DF929625EA0E}">
        <p15:presenceInfo xmlns:p15="http://schemas.microsoft.com/office/powerpoint/2012/main" userId="AUSTIN LAWHE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554"/>
    <a:srgbClr val="FFFFFF"/>
    <a:srgbClr val="D20000"/>
    <a:srgbClr val="000104"/>
    <a:srgbClr val="333333"/>
    <a:srgbClr val="EBEFF5"/>
    <a:srgbClr val="AEBFD4"/>
    <a:srgbClr val="728FB4"/>
    <a:srgbClr val="355E93"/>
    <a:srgbClr val="2D2D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B9DA9-B4A4-48AC-844A-96DF8DC48B1D}" v="34" dt="2023-09-14T19:36:33.788"/>
    <p1510:client id="{37DB5A59-B19D-4F10-A18B-6BE1019CA643}" v="2" dt="2023-09-14T19:33:53.2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54944" autoAdjust="0"/>
  </p:normalViewPr>
  <p:slideViewPr>
    <p:cSldViewPr snapToGrid="0">
      <p:cViewPr varScale="1">
        <p:scale>
          <a:sx n="36" d="100"/>
          <a:sy n="36" d="100"/>
        </p:scale>
        <p:origin x="1820" y="48"/>
      </p:cViewPr>
      <p:guideLst>
        <p:guide orient="horz" pos="2160"/>
        <p:guide pos="3840"/>
        <p:guide orient="horz" pos="148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notesMaster" Target="notesMasters/notes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commentAuthors" Target="commentAuthor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microsoft.com/office/2018/10/relationships/authors" Targe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04301A-56F4-448B-85E2-E905756C30E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A2083E6C-CED1-441E-932D-DCDF0F496094}">
      <dgm:prSet phldrT="[Text]" custT="1"/>
      <dgm:spPr/>
      <dgm:t>
        <a:bodyPr/>
        <a:lstStyle/>
        <a:p>
          <a:pPr algn="ctr">
            <a:spcAft>
              <a:spcPts val="0"/>
            </a:spcAft>
          </a:pPr>
          <a:r>
            <a:rPr lang="en-US" sz="1800" b="1">
              <a:solidFill>
                <a:schemeClr val="accent3"/>
              </a:solidFill>
              <a:latin typeface="Arial" panose="020B0604020202020204" pitchFamily="34" charset="0"/>
              <a:cs typeface="Arial" panose="020B0604020202020204" pitchFamily="34" charset="0"/>
            </a:rPr>
            <a:t>Prepare</a:t>
          </a:r>
          <a:r>
            <a:rPr lang="en-US" sz="1800">
              <a:latin typeface="Arial" panose="020B0604020202020204" pitchFamily="34" charset="0"/>
              <a:cs typeface="Arial" panose="020B0604020202020204" pitchFamily="34" charset="0"/>
            </a:rPr>
            <a:t> </a:t>
          </a:r>
        </a:p>
        <a:p>
          <a:pPr algn="ctr">
            <a:spcAft>
              <a:spcPct val="35000"/>
            </a:spcAft>
          </a:pPr>
          <a:r>
            <a:rPr lang="en-US" sz="1800" b="1">
              <a:latin typeface="Arial" panose="020B0604020202020204" pitchFamily="34" charset="0"/>
              <a:cs typeface="Arial" panose="020B0604020202020204" pitchFamily="34" charset="0"/>
            </a:rPr>
            <a:t>for a DEOCS</a:t>
          </a:r>
        </a:p>
      </dgm:t>
    </dgm:pt>
    <dgm:pt modelId="{CD2DA50B-6EBB-4FA6-A384-B08F728CC0C8}" type="parTrans" cxnId="{90C103C2-09FA-44B0-B467-7DCDE4B91782}">
      <dgm:prSet/>
      <dgm:spPr/>
      <dgm:t>
        <a:bodyPr/>
        <a:lstStyle/>
        <a:p>
          <a:endParaRPr lang="en-US"/>
        </a:p>
      </dgm:t>
    </dgm:pt>
    <dgm:pt modelId="{4B4C2AA8-F4B5-4752-995A-15A53AC720C4}" type="sibTrans" cxnId="{90C103C2-09FA-44B0-B467-7DCDE4B91782}">
      <dgm:prSet/>
      <dgm:spPr/>
      <dgm:t>
        <a:bodyPr/>
        <a:lstStyle/>
        <a:p>
          <a:endParaRPr lang="en-US"/>
        </a:p>
      </dgm:t>
    </dgm:pt>
    <dgm:pt modelId="{8A284522-264A-43AA-8C18-32112234015D}">
      <dgm:prSet phldrT="[Text]" custT="1"/>
      <dgm:spPr/>
      <dgm:t>
        <a:bodyPr/>
        <a:lstStyle/>
        <a:p>
          <a:pPr algn="ctr">
            <a:spcAft>
              <a:spcPts val="0"/>
            </a:spcAft>
          </a:pPr>
          <a:r>
            <a:rPr lang="en-US" sz="1800" b="1" dirty="0">
              <a:solidFill>
                <a:schemeClr val="accent3"/>
              </a:solidFill>
              <a:latin typeface="Arial" panose="020B0604020202020204" pitchFamily="34" charset="0"/>
              <a:cs typeface="Arial" panose="020B0604020202020204" pitchFamily="34" charset="0"/>
            </a:rPr>
            <a:t>Conduct</a:t>
          </a:r>
          <a:r>
            <a:rPr lang="en-US" sz="1800" dirty="0">
              <a:latin typeface="Arial" panose="020B0604020202020204" pitchFamily="34" charset="0"/>
              <a:cs typeface="Arial" panose="020B0604020202020204" pitchFamily="34" charset="0"/>
            </a:rPr>
            <a:t> </a:t>
          </a:r>
        </a:p>
        <a:p>
          <a:pPr algn="ctr">
            <a:spcAft>
              <a:spcPct val="35000"/>
            </a:spcAft>
          </a:pPr>
          <a:r>
            <a:rPr lang="en-US" sz="1800" b="1" dirty="0">
              <a:latin typeface="Arial" panose="020B0604020202020204" pitchFamily="34" charset="0"/>
              <a:cs typeface="Arial" panose="020B0604020202020204" pitchFamily="34" charset="0"/>
            </a:rPr>
            <a:t>a DEOCS</a:t>
          </a:r>
        </a:p>
      </dgm:t>
    </dgm:pt>
    <dgm:pt modelId="{B583FC77-52D5-47CF-BE6B-8778D832B1B7}" type="parTrans" cxnId="{F067AB6C-8F7E-4835-A0C2-AA84A6568A55}">
      <dgm:prSet/>
      <dgm:spPr/>
      <dgm:t>
        <a:bodyPr/>
        <a:lstStyle/>
        <a:p>
          <a:endParaRPr lang="en-US"/>
        </a:p>
      </dgm:t>
    </dgm:pt>
    <dgm:pt modelId="{836CF7C6-9391-4480-B31E-0E3CC30BB803}" type="sibTrans" cxnId="{F067AB6C-8F7E-4835-A0C2-AA84A6568A55}">
      <dgm:prSet/>
      <dgm:spPr/>
      <dgm:t>
        <a:bodyPr/>
        <a:lstStyle/>
        <a:p>
          <a:endParaRPr lang="en-US"/>
        </a:p>
      </dgm:t>
    </dgm:pt>
    <dgm:pt modelId="{CEEC989D-4D84-4A4D-AE31-A06E24159C60}">
      <dgm:prSet phldrT="[Text]" custT="1"/>
      <dgm:spPr/>
      <dgm:t>
        <a:bodyPr/>
        <a:lstStyle/>
        <a:p>
          <a:pPr algn="ctr">
            <a:spcAft>
              <a:spcPts val="0"/>
            </a:spcAft>
          </a:pPr>
          <a:r>
            <a:rPr lang="en-US" sz="1800" b="1" kern="1200" dirty="0">
              <a:solidFill>
                <a:schemeClr val="accent3"/>
              </a:solidFill>
              <a:latin typeface="Arial" panose="020B0604020202020204" pitchFamily="34" charset="0"/>
              <a:cs typeface="Arial" panose="020B0604020202020204" pitchFamily="34" charset="0"/>
            </a:rPr>
            <a:t>Brief </a:t>
          </a:r>
        </a:p>
        <a:p>
          <a:pPr algn="ctr">
            <a:spcAft>
              <a:spcPts val="0"/>
            </a:spcAft>
          </a:pPr>
          <a:r>
            <a:rPr lang="en-US" sz="1800" b="1"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Results and Next Steps/CIPP Plan</a:t>
          </a:r>
          <a:endParaRPr lang="en-US" sz="1800" b="1" kern="1200" dirty="0">
            <a:solidFill>
              <a:schemeClr val="accent3"/>
            </a:solidFill>
            <a:latin typeface="Arial" panose="020B0604020202020204" pitchFamily="34" charset="0"/>
            <a:cs typeface="Arial" panose="020B0604020202020204" pitchFamily="34" charset="0"/>
          </a:endParaRPr>
        </a:p>
      </dgm:t>
    </dgm:pt>
    <dgm:pt modelId="{42847013-1669-4EBE-9CAC-70DD39D55891}" type="parTrans" cxnId="{23F0A979-F84D-4315-ADD7-D75D0156236C}">
      <dgm:prSet/>
      <dgm:spPr/>
      <dgm:t>
        <a:bodyPr/>
        <a:lstStyle/>
        <a:p>
          <a:endParaRPr lang="en-US"/>
        </a:p>
      </dgm:t>
    </dgm:pt>
    <dgm:pt modelId="{6C764BFA-8324-401D-B864-2A232EB7D58C}" type="sibTrans" cxnId="{23F0A979-F84D-4315-ADD7-D75D0156236C}">
      <dgm:prSet/>
      <dgm:spPr/>
      <dgm:t>
        <a:bodyPr/>
        <a:lstStyle/>
        <a:p>
          <a:endParaRPr lang="en-US"/>
        </a:p>
      </dgm:t>
    </dgm:pt>
    <dgm:pt modelId="{D45A18F2-DCAF-4195-88D6-403802A1D72D}">
      <dgm:prSet phldrT="[Text]" custT="1"/>
      <dgm:spPr/>
      <dgm:t>
        <a:bodyPr/>
        <a:lstStyle/>
        <a:p>
          <a:pPr algn="ctr">
            <a:spcAft>
              <a:spcPts val="0"/>
            </a:spcAft>
          </a:pPr>
          <a:r>
            <a:rPr lang="en-US" sz="1800" b="1" dirty="0">
              <a:solidFill>
                <a:schemeClr val="accent3"/>
              </a:solidFill>
              <a:latin typeface="Arial" panose="020B0604020202020204" pitchFamily="34" charset="0"/>
              <a:cs typeface="Arial" panose="020B0604020202020204" pitchFamily="34" charset="0"/>
            </a:rPr>
            <a:t>Interpret</a:t>
          </a:r>
          <a:r>
            <a:rPr lang="en-US" sz="1800" b="1" dirty="0">
              <a:latin typeface="Arial" panose="020B0604020202020204" pitchFamily="34" charset="0"/>
              <a:cs typeface="Arial" panose="020B0604020202020204" pitchFamily="34" charset="0"/>
            </a:rPr>
            <a:t> DEOCS Results &amp; </a:t>
          </a:r>
        </a:p>
        <a:p>
          <a:pPr algn="ctr">
            <a:spcAft>
              <a:spcPct val="35000"/>
            </a:spcAft>
          </a:pPr>
          <a:r>
            <a:rPr lang="en-US" sz="1800" b="1" dirty="0">
              <a:solidFill>
                <a:schemeClr val="accent3"/>
              </a:solidFill>
              <a:latin typeface="Arial" panose="020B0604020202020204" pitchFamily="34" charset="0"/>
              <a:cs typeface="Arial" panose="020B0604020202020204" pitchFamily="34" charset="0"/>
            </a:rPr>
            <a:t>Conduct </a:t>
          </a:r>
          <a:r>
            <a:rPr lang="en-US" sz="1800" b="1" dirty="0">
              <a:latin typeface="Arial" panose="020B0604020202020204" pitchFamily="34" charset="0"/>
              <a:cs typeface="Arial" panose="020B0604020202020204" pitchFamily="34" charset="0"/>
            </a:rPr>
            <a:t>Additional Data Collection</a:t>
          </a:r>
        </a:p>
      </dgm:t>
    </dgm:pt>
    <dgm:pt modelId="{C7B5AD9E-9075-40BC-B6E6-5B2A2398BBB4}" type="parTrans" cxnId="{B667D2EB-EA1C-4DCD-A3BF-4DF012107B24}">
      <dgm:prSet/>
      <dgm:spPr/>
      <dgm:t>
        <a:bodyPr/>
        <a:lstStyle/>
        <a:p>
          <a:endParaRPr lang="en-US"/>
        </a:p>
      </dgm:t>
    </dgm:pt>
    <dgm:pt modelId="{B4A5402D-7B12-4220-9C7D-6C10A8FEA4B3}" type="sibTrans" cxnId="{B667D2EB-EA1C-4DCD-A3BF-4DF012107B24}">
      <dgm:prSet/>
      <dgm:spPr/>
      <dgm:t>
        <a:bodyPr/>
        <a:lstStyle/>
        <a:p>
          <a:endParaRPr lang="en-US"/>
        </a:p>
      </dgm:t>
    </dgm:pt>
    <dgm:pt modelId="{D78352A1-1A67-414A-855C-1B78A736A517}">
      <dgm:prSet phldrT="[Text]" custT="1"/>
      <dgm:spPr/>
      <dgm:t>
        <a:bodyPr/>
        <a:lstStyle/>
        <a:p>
          <a:pPr algn="ctr">
            <a:spcAft>
              <a:spcPts val="0"/>
            </a:spcAft>
          </a:pPr>
          <a:r>
            <a:rPr lang="en-US" sz="1800" b="1" dirty="0">
              <a:solidFill>
                <a:schemeClr val="accent3"/>
              </a:solidFill>
              <a:latin typeface="Arial" panose="020B0604020202020204" pitchFamily="34" charset="0"/>
              <a:cs typeface="Arial" panose="020B0604020202020204" pitchFamily="34" charset="0"/>
            </a:rPr>
            <a:t>Create </a:t>
          </a:r>
        </a:p>
        <a:p>
          <a:pPr algn="ctr">
            <a:spcAft>
              <a:spcPts val="0"/>
            </a:spcAft>
          </a:pPr>
          <a:r>
            <a:rPr lang="en-US" sz="1800" b="1" dirty="0">
              <a:latin typeface="Arial" panose="020B0604020202020204" pitchFamily="34" charset="0"/>
              <a:cs typeface="Arial" panose="020B0604020202020204" pitchFamily="34" charset="0"/>
            </a:rPr>
            <a:t>CIPP Plan</a:t>
          </a:r>
        </a:p>
        <a:p>
          <a:pPr algn="ctr">
            <a:spcAft>
              <a:spcPts val="0"/>
            </a:spcAft>
          </a:pPr>
          <a:r>
            <a:rPr lang="en-US" sz="1800" b="0" i="1" dirty="0">
              <a:latin typeface="Arial" panose="020B0604020202020204" pitchFamily="34" charset="0"/>
              <a:cs typeface="Arial" panose="020B0604020202020204" pitchFamily="34" charset="0"/>
            </a:rPr>
            <a:t>(Consult Assigned IPPW for CIPP Plan)</a:t>
          </a:r>
          <a:endParaRPr lang="en-US" sz="1800" b="1" dirty="0">
            <a:latin typeface="Arial" panose="020B0604020202020204" pitchFamily="34" charset="0"/>
            <a:cs typeface="Arial" panose="020B0604020202020204" pitchFamily="34" charset="0"/>
          </a:endParaRPr>
        </a:p>
      </dgm:t>
    </dgm:pt>
    <dgm:pt modelId="{7985BBD3-44FA-42DC-A866-68D1B1A753BC}" type="parTrans" cxnId="{C8652213-FBE8-4F1D-9428-79BDCF27F500}">
      <dgm:prSet/>
      <dgm:spPr/>
      <dgm:t>
        <a:bodyPr/>
        <a:lstStyle/>
        <a:p>
          <a:endParaRPr lang="en-US"/>
        </a:p>
      </dgm:t>
    </dgm:pt>
    <dgm:pt modelId="{FF82DA6B-9498-4797-86D6-1802FA3B5628}" type="sibTrans" cxnId="{C8652213-FBE8-4F1D-9428-79BDCF27F500}">
      <dgm:prSet/>
      <dgm:spPr/>
      <dgm:t>
        <a:bodyPr/>
        <a:lstStyle/>
        <a:p>
          <a:endParaRPr lang="en-US"/>
        </a:p>
      </dgm:t>
    </dgm:pt>
    <dgm:pt modelId="{456BD3A6-A4C1-4B22-890E-6E1750A9E5A0}">
      <dgm:prSet phldrT="[Text]" custT="1"/>
      <dgm:spPr/>
      <dgm:t>
        <a:bodyPr/>
        <a:lstStyle/>
        <a:p>
          <a:pPr algn="ctr">
            <a:spcAft>
              <a:spcPts val="0"/>
            </a:spcAft>
          </a:pPr>
          <a:r>
            <a:rPr lang="en-US" sz="1800" b="1" kern="1200">
              <a:solidFill>
                <a:schemeClr val="accent3"/>
              </a:solidFill>
              <a:latin typeface="Arial" panose="020B0604020202020204" pitchFamily="34" charset="0"/>
              <a:cs typeface="Arial" panose="020B0604020202020204" pitchFamily="34" charset="0"/>
            </a:rPr>
            <a:t>Execute </a:t>
          </a:r>
          <a:r>
            <a:rPr lang="en-US" sz="1800" b="1" kern="1200">
              <a:solidFill>
                <a:schemeClr val="tx1"/>
              </a:solidFill>
              <a:latin typeface="Arial" panose="020B0604020202020204" pitchFamily="34" charset="0"/>
              <a:cs typeface="Arial" panose="020B0604020202020204" pitchFamily="34" charset="0"/>
            </a:rPr>
            <a:t>CIPP Plan </a:t>
          </a:r>
          <a:r>
            <a:rPr lang="en-US" sz="1800" b="1" kern="1200" dirty="0">
              <a:solidFill>
                <a:schemeClr val="tx1"/>
              </a:solidFill>
              <a:latin typeface="Arial" panose="020B0604020202020204" pitchFamily="34" charset="0"/>
              <a:cs typeface="Arial" panose="020B0604020202020204" pitchFamily="34" charset="0"/>
            </a:rPr>
            <a:t>&amp; </a:t>
          </a:r>
        </a:p>
        <a:p>
          <a:pPr algn="ctr">
            <a:spcAft>
              <a:spcPts val="0"/>
            </a:spcAft>
          </a:pPr>
          <a:r>
            <a:rPr lang="en-US" sz="1800" b="1" kern="1200" dirty="0">
              <a:solidFill>
                <a:schemeClr val="accent3"/>
              </a:solidFill>
              <a:latin typeface="Arial" panose="020B0604020202020204" pitchFamily="34" charset="0"/>
              <a:cs typeface="Arial" panose="020B0604020202020204" pitchFamily="34" charset="0"/>
            </a:rPr>
            <a:t>Conduct </a:t>
          </a:r>
        </a:p>
        <a:p>
          <a:pPr algn="ctr">
            <a:spcAft>
              <a:spcPts val="0"/>
            </a:spcAft>
          </a:pPr>
          <a:r>
            <a:rPr lang="en-US" sz="1800" b="1" kern="1200" dirty="0">
              <a:solidFill>
                <a:schemeClr val="tx1"/>
              </a:solidFill>
              <a:latin typeface="Arial" panose="020B0604020202020204" pitchFamily="34" charset="0"/>
              <a:cs typeface="Arial" panose="020B0604020202020204" pitchFamily="34" charset="0"/>
            </a:rPr>
            <a:t>a DOCP</a:t>
          </a:r>
        </a:p>
      </dgm:t>
    </dgm:pt>
    <dgm:pt modelId="{2FEE7D3F-0027-4687-AEE1-BD0324F14940}" type="parTrans" cxnId="{E051D549-8084-4C88-B7BE-E22D09575E17}">
      <dgm:prSet/>
      <dgm:spPr/>
      <dgm:t>
        <a:bodyPr/>
        <a:lstStyle/>
        <a:p>
          <a:endParaRPr lang="en-US"/>
        </a:p>
      </dgm:t>
    </dgm:pt>
    <dgm:pt modelId="{4FF275D1-5CD2-4769-ABCD-E4A440E5C777}" type="sibTrans" cxnId="{E051D549-8084-4C88-B7BE-E22D09575E17}">
      <dgm:prSet/>
      <dgm:spPr/>
      <dgm:t>
        <a:bodyPr/>
        <a:lstStyle/>
        <a:p>
          <a:endParaRPr lang="en-US"/>
        </a:p>
      </dgm:t>
    </dgm:pt>
    <dgm:pt modelId="{07C2E482-7F00-4F74-BA05-6D52C8F69F41}" type="pres">
      <dgm:prSet presAssocID="{7F04301A-56F4-448B-85E2-E905756C30E6}" presName="rootnode" presStyleCnt="0">
        <dgm:presLayoutVars>
          <dgm:chMax/>
          <dgm:chPref/>
          <dgm:dir/>
          <dgm:animLvl val="lvl"/>
        </dgm:presLayoutVars>
      </dgm:prSet>
      <dgm:spPr/>
    </dgm:pt>
    <dgm:pt modelId="{5CF3A053-1DA9-45CF-B747-EF00CAF1373D}" type="pres">
      <dgm:prSet presAssocID="{A2083E6C-CED1-441E-932D-DCDF0F496094}" presName="composite" presStyleCnt="0"/>
      <dgm:spPr/>
    </dgm:pt>
    <dgm:pt modelId="{E1C9F984-B9ED-42E7-BC19-A9CC13684349}" type="pres">
      <dgm:prSet presAssocID="{A2083E6C-CED1-441E-932D-DCDF0F496094}" presName="LShape" presStyleLbl="alignNode1" presStyleIdx="0" presStyleCnt="11"/>
      <dgm:spPr>
        <a:solidFill>
          <a:srgbClr val="0C2554"/>
        </a:solidFill>
        <a:ln>
          <a:noFill/>
        </a:ln>
      </dgm:spPr>
    </dgm:pt>
    <dgm:pt modelId="{E4C1448C-BF72-4A02-98CA-3DCC3DA4FDCA}" type="pres">
      <dgm:prSet presAssocID="{A2083E6C-CED1-441E-932D-DCDF0F496094}" presName="ParentText" presStyleLbl="revTx" presStyleIdx="0" presStyleCnt="6">
        <dgm:presLayoutVars>
          <dgm:chMax val="0"/>
          <dgm:chPref val="0"/>
          <dgm:bulletEnabled val="1"/>
        </dgm:presLayoutVars>
      </dgm:prSet>
      <dgm:spPr/>
    </dgm:pt>
    <dgm:pt modelId="{282A3F74-9D9D-4539-8DD3-4CB38A3150FC}" type="pres">
      <dgm:prSet presAssocID="{A2083E6C-CED1-441E-932D-DCDF0F496094}" presName="Triangle" presStyleLbl="alignNode1" presStyleIdx="1" presStyleCnt="11" custLinFactNeighborX="40161" custLinFactNeighborY="38319"/>
      <dgm:spPr>
        <a:solidFill>
          <a:schemeClr val="accent1"/>
        </a:solidFill>
        <a:ln>
          <a:noFill/>
        </a:ln>
      </dgm:spPr>
    </dgm:pt>
    <dgm:pt modelId="{37675A49-F54F-4E46-B5A5-8000E5DA764C}" type="pres">
      <dgm:prSet presAssocID="{4B4C2AA8-F4B5-4752-995A-15A53AC720C4}" presName="sibTrans" presStyleCnt="0"/>
      <dgm:spPr/>
    </dgm:pt>
    <dgm:pt modelId="{D4BB4191-3B9B-4620-B87E-62271A1B1509}" type="pres">
      <dgm:prSet presAssocID="{4B4C2AA8-F4B5-4752-995A-15A53AC720C4}" presName="space" presStyleCnt="0"/>
      <dgm:spPr/>
    </dgm:pt>
    <dgm:pt modelId="{8039B4CB-04B5-41E8-8904-9CE6F2DF0711}" type="pres">
      <dgm:prSet presAssocID="{8A284522-264A-43AA-8C18-32112234015D}" presName="composite" presStyleCnt="0"/>
      <dgm:spPr/>
    </dgm:pt>
    <dgm:pt modelId="{47AF3B5A-0CF1-4FC4-B7B8-1B453FAF0248}" type="pres">
      <dgm:prSet presAssocID="{8A284522-264A-43AA-8C18-32112234015D}" presName="LShape" presStyleLbl="alignNode1" presStyleIdx="2" presStyleCnt="11"/>
      <dgm:spPr>
        <a:solidFill>
          <a:srgbClr val="0C2554"/>
        </a:solidFill>
        <a:ln>
          <a:noFill/>
        </a:ln>
      </dgm:spPr>
    </dgm:pt>
    <dgm:pt modelId="{0916C96C-7765-44DA-A41B-2D04F4354EA5}" type="pres">
      <dgm:prSet presAssocID="{8A284522-264A-43AA-8C18-32112234015D}" presName="ParentText" presStyleLbl="revTx" presStyleIdx="1" presStyleCnt="6">
        <dgm:presLayoutVars>
          <dgm:chMax val="0"/>
          <dgm:chPref val="0"/>
          <dgm:bulletEnabled val="1"/>
        </dgm:presLayoutVars>
      </dgm:prSet>
      <dgm:spPr/>
    </dgm:pt>
    <dgm:pt modelId="{FD901C35-7BCB-49B2-B625-1A7905A54CDC}" type="pres">
      <dgm:prSet presAssocID="{8A284522-264A-43AA-8C18-32112234015D}" presName="Triangle" presStyleLbl="alignNode1" presStyleIdx="3" presStyleCnt="11" custLinFactNeighborX="39916" custLinFactNeighborY="41712"/>
      <dgm:spPr>
        <a:solidFill>
          <a:schemeClr val="accent1"/>
        </a:solidFill>
        <a:ln>
          <a:noFill/>
        </a:ln>
      </dgm:spPr>
    </dgm:pt>
    <dgm:pt modelId="{0FCBB58B-990D-4A6E-821A-8EEB979DD5C6}" type="pres">
      <dgm:prSet presAssocID="{836CF7C6-9391-4480-B31E-0E3CC30BB803}" presName="sibTrans" presStyleCnt="0"/>
      <dgm:spPr/>
    </dgm:pt>
    <dgm:pt modelId="{C85729E7-D2CC-4AC9-B102-63098DC16FE6}" type="pres">
      <dgm:prSet presAssocID="{836CF7C6-9391-4480-B31E-0E3CC30BB803}" presName="space" presStyleCnt="0"/>
      <dgm:spPr/>
    </dgm:pt>
    <dgm:pt modelId="{BCD7251F-1721-453F-B965-B248AF3B103E}" type="pres">
      <dgm:prSet presAssocID="{D45A18F2-DCAF-4195-88D6-403802A1D72D}" presName="composite" presStyleCnt="0"/>
      <dgm:spPr/>
    </dgm:pt>
    <dgm:pt modelId="{CC9680E5-67F9-491D-BDD2-B0ED3EDE4C01}" type="pres">
      <dgm:prSet presAssocID="{D45A18F2-DCAF-4195-88D6-403802A1D72D}" presName="LShape" presStyleLbl="alignNode1" presStyleIdx="4" presStyleCnt="11"/>
      <dgm:spPr>
        <a:solidFill>
          <a:srgbClr val="0C2554"/>
        </a:solidFill>
        <a:ln>
          <a:noFill/>
        </a:ln>
      </dgm:spPr>
    </dgm:pt>
    <dgm:pt modelId="{7073D122-F2D0-40D2-923D-EFC824C7BA1C}" type="pres">
      <dgm:prSet presAssocID="{D45A18F2-DCAF-4195-88D6-403802A1D72D}" presName="ParentText" presStyleLbl="revTx" presStyleIdx="2" presStyleCnt="6">
        <dgm:presLayoutVars>
          <dgm:chMax val="0"/>
          <dgm:chPref val="0"/>
          <dgm:bulletEnabled val="1"/>
        </dgm:presLayoutVars>
      </dgm:prSet>
      <dgm:spPr/>
    </dgm:pt>
    <dgm:pt modelId="{50322F78-790D-4575-97E0-55566BC1C60E}" type="pres">
      <dgm:prSet presAssocID="{D45A18F2-DCAF-4195-88D6-403802A1D72D}" presName="Triangle" presStyleLbl="alignNode1" presStyleIdx="5" presStyleCnt="11" custLinFactNeighborX="39985" custLinFactNeighborY="43061"/>
      <dgm:spPr>
        <a:solidFill>
          <a:schemeClr val="accent1"/>
        </a:solidFill>
        <a:ln>
          <a:noFill/>
        </a:ln>
      </dgm:spPr>
    </dgm:pt>
    <dgm:pt modelId="{6FBB934A-9020-4316-8A13-B32029BE8787}" type="pres">
      <dgm:prSet presAssocID="{B4A5402D-7B12-4220-9C7D-6C10A8FEA4B3}" presName="sibTrans" presStyleCnt="0"/>
      <dgm:spPr/>
    </dgm:pt>
    <dgm:pt modelId="{323B5415-7036-4153-B698-189FA22AD846}" type="pres">
      <dgm:prSet presAssocID="{B4A5402D-7B12-4220-9C7D-6C10A8FEA4B3}" presName="space" presStyleCnt="0"/>
      <dgm:spPr/>
    </dgm:pt>
    <dgm:pt modelId="{544960A4-DDF0-4D3E-8944-C131F262B763}" type="pres">
      <dgm:prSet presAssocID="{D78352A1-1A67-414A-855C-1B78A736A517}" presName="composite" presStyleCnt="0"/>
      <dgm:spPr/>
    </dgm:pt>
    <dgm:pt modelId="{22B0B1FD-EB84-4F14-B3DB-B702ADB83467}" type="pres">
      <dgm:prSet presAssocID="{D78352A1-1A67-414A-855C-1B78A736A517}" presName="LShape" presStyleLbl="alignNode1" presStyleIdx="6" presStyleCnt="11"/>
      <dgm:spPr>
        <a:solidFill>
          <a:srgbClr val="0C2554"/>
        </a:solidFill>
        <a:ln>
          <a:noFill/>
        </a:ln>
      </dgm:spPr>
    </dgm:pt>
    <dgm:pt modelId="{C4445DAB-AAE9-4AC8-B7CB-C5CC46744449}" type="pres">
      <dgm:prSet presAssocID="{D78352A1-1A67-414A-855C-1B78A736A517}" presName="ParentText" presStyleLbl="revTx" presStyleIdx="3" presStyleCnt="6" custScaleX="103706">
        <dgm:presLayoutVars>
          <dgm:chMax val="0"/>
          <dgm:chPref val="0"/>
          <dgm:bulletEnabled val="1"/>
        </dgm:presLayoutVars>
      </dgm:prSet>
      <dgm:spPr/>
    </dgm:pt>
    <dgm:pt modelId="{750724B6-6B45-412C-B564-D71984135EEC}" type="pres">
      <dgm:prSet presAssocID="{D78352A1-1A67-414A-855C-1B78A736A517}" presName="Triangle" presStyleLbl="alignNode1" presStyleIdx="7" presStyleCnt="11" custLinFactNeighborX="39986" custLinFactNeighborY="39986"/>
      <dgm:spPr>
        <a:solidFill>
          <a:schemeClr val="accent1"/>
        </a:solidFill>
        <a:ln>
          <a:noFill/>
        </a:ln>
      </dgm:spPr>
    </dgm:pt>
    <dgm:pt modelId="{CB29B7B0-924A-401E-AA1B-7DB2D6A51F3C}" type="pres">
      <dgm:prSet presAssocID="{FF82DA6B-9498-4797-86D6-1802FA3B5628}" presName="sibTrans" presStyleCnt="0"/>
      <dgm:spPr/>
    </dgm:pt>
    <dgm:pt modelId="{A16BF481-D716-47D2-8781-8E397B4A63F5}" type="pres">
      <dgm:prSet presAssocID="{FF82DA6B-9498-4797-86D6-1802FA3B5628}" presName="space" presStyleCnt="0"/>
      <dgm:spPr/>
    </dgm:pt>
    <dgm:pt modelId="{DD13A3B8-A6B0-481F-B612-CF3A3BC0EFD2}" type="pres">
      <dgm:prSet presAssocID="{CEEC989D-4D84-4A4D-AE31-A06E24159C60}" presName="composite" presStyleCnt="0"/>
      <dgm:spPr/>
    </dgm:pt>
    <dgm:pt modelId="{E4A85B87-DD0C-4EDE-BC87-730B87DC396E}" type="pres">
      <dgm:prSet presAssocID="{CEEC989D-4D84-4A4D-AE31-A06E24159C60}" presName="LShape" presStyleLbl="alignNode1" presStyleIdx="8" presStyleCnt="11"/>
      <dgm:spPr>
        <a:solidFill>
          <a:srgbClr val="0C2554"/>
        </a:solidFill>
        <a:ln>
          <a:noFill/>
        </a:ln>
      </dgm:spPr>
    </dgm:pt>
    <dgm:pt modelId="{BA444BAE-EC9E-4469-8883-9B4C92CE1DC5}" type="pres">
      <dgm:prSet presAssocID="{CEEC989D-4D84-4A4D-AE31-A06E24159C60}" presName="ParentText" presStyleLbl="revTx" presStyleIdx="4" presStyleCnt="6">
        <dgm:presLayoutVars>
          <dgm:chMax val="0"/>
          <dgm:chPref val="0"/>
          <dgm:bulletEnabled val="1"/>
        </dgm:presLayoutVars>
      </dgm:prSet>
      <dgm:spPr/>
    </dgm:pt>
    <dgm:pt modelId="{9FA4C4CD-8D54-4241-B02D-615FBA0B0323}" type="pres">
      <dgm:prSet presAssocID="{CEEC989D-4D84-4A4D-AE31-A06E24159C60}" presName="Triangle" presStyleLbl="alignNode1" presStyleIdx="9" presStyleCnt="11"/>
      <dgm:spPr/>
    </dgm:pt>
    <dgm:pt modelId="{E9313CD9-1E39-48BD-87E6-1C0A3CBC25C8}" type="pres">
      <dgm:prSet presAssocID="{6C764BFA-8324-401D-B864-2A232EB7D58C}" presName="sibTrans" presStyleCnt="0"/>
      <dgm:spPr/>
    </dgm:pt>
    <dgm:pt modelId="{7D925C96-15AF-4400-A92A-891DCD5384AD}" type="pres">
      <dgm:prSet presAssocID="{6C764BFA-8324-401D-B864-2A232EB7D58C}" presName="space" presStyleCnt="0"/>
      <dgm:spPr/>
    </dgm:pt>
    <dgm:pt modelId="{47608BC2-38E5-4839-A42A-BC01BE0BF581}" type="pres">
      <dgm:prSet presAssocID="{456BD3A6-A4C1-4B22-890E-6E1750A9E5A0}" presName="composite" presStyleCnt="0"/>
      <dgm:spPr/>
    </dgm:pt>
    <dgm:pt modelId="{7E5DEC40-5FFD-4A44-8104-B1DDA0446143}" type="pres">
      <dgm:prSet presAssocID="{456BD3A6-A4C1-4B22-890E-6E1750A9E5A0}" presName="LShape" presStyleLbl="alignNode1" presStyleIdx="10" presStyleCnt="11"/>
      <dgm:spPr>
        <a:solidFill>
          <a:srgbClr val="0C2554"/>
        </a:solidFill>
        <a:ln>
          <a:noFill/>
        </a:ln>
      </dgm:spPr>
    </dgm:pt>
    <dgm:pt modelId="{81502B59-D830-4EEC-9500-7FD0250C9432}" type="pres">
      <dgm:prSet presAssocID="{456BD3A6-A4C1-4B22-890E-6E1750A9E5A0}" presName="ParentText" presStyleLbl="revTx" presStyleIdx="5" presStyleCnt="6">
        <dgm:presLayoutVars>
          <dgm:chMax val="0"/>
          <dgm:chPref val="0"/>
          <dgm:bulletEnabled val="1"/>
        </dgm:presLayoutVars>
      </dgm:prSet>
      <dgm:spPr/>
    </dgm:pt>
  </dgm:ptLst>
  <dgm:cxnLst>
    <dgm:cxn modelId="{C8652213-FBE8-4F1D-9428-79BDCF27F500}" srcId="{7F04301A-56F4-448B-85E2-E905756C30E6}" destId="{D78352A1-1A67-414A-855C-1B78A736A517}" srcOrd="3" destOrd="0" parTransId="{7985BBD3-44FA-42DC-A866-68D1B1A753BC}" sibTransId="{FF82DA6B-9498-4797-86D6-1802FA3B5628}"/>
    <dgm:cxn modelId="{28C38E19-9E42-4DA6-9B8A-C9FCCC7DFA1B}" type="presOf" srcId="{8A284522-264A-43AA-8C18-32112234015D}" destId="{0916C96C-7765-44DA-A41B-2D04F4354EA5}" srcOrd="0" destOrd="0" presId="urn:microsoft.com/office/officeart/2009/3/layout/StepUpProcess"/>
    <dgm:cxn modelId="{73655F26-65F5-468A-B971-16A7157B85F6}" type="presOf" srcId="{456BD3A6-A4C1-4B22-890E-6E1750A9E5A0}" destId="{81502B59-D830-4EEC-9500-7FD0250C9432}" srcOrd="0" destOrd="0" presId="urn:microsoft.com/office/officeart/2009/3/layout/StepUpProcess"/>
    <dgm:cxn modelId="{6C804831-3101-4DC2-B2F0-3EEB026253BE}" type="presOf" srcId="{CEEC989D-4D84-4A4D-AE31-A06E24159C60}" destId="{BA444BAE-EC9E-4469-8883-9B4C92CE1DC5}" srcOrd="0" destOrd="0" presId="urn:microsoft.com/office/officeart/2009/3/layout/StepUpProcess"/>
    <dgm:cxn modelId="{8F4F7846-1061-42E7-8E82-6853335AE02B}" type="presOf" srcId="{D78352A1-1A67-414A-855C-1B78A736A517}" destId="{C4445DAB-AAE9-4AC8-B7CB-C5CC46744449}" srcOrd="0" destOrd="0" presId="urn:microsoft.com/office/officeart/2009/3/layout/StepUpProcess"/>
    <dgm:cxn modelId="{E051D549-8084-4C88-B7BE-E22D09575E17}" srcId="{7F04301A-56F4-448B-85E2-E905756C30E6}" destId="{456BD3A6-A4C1-4B22-890E-6E1750A9E5A0}" srcOrd="5" destOrd="0" parTransId="{2FEE7D3F-0027-4687-AEE1-BD0324F14940}" sibTransId="{4FF275D1-5CD2-4769-ABCD-E4A440E5C777}"/>
    <dgm:cxn modelId="{F067AB6C-8F7E-4835-A0C2-AA84A6568A55}" srcId="{7F04301A-56F4-448B-85E2-E905756C30E6}" destId="{8A284522-264A-43AA-8C18-32112234015D}" srcOrd="1" destOrd="0" parTransId="{B583FC77-52D5-47CF-BE6B-8778D832B1B7}" sibTransId="{836CF7C6-9391-4480-B31E-0E3CC30BB803}"/>
    <dgm:cxn modelId="{9501D86C-2723-4E43-98D9-ECA4FCA5F72B}" type="presOf" srcId="{7F04301A-56F4-448B-85E2-E905756C30E6}" destId="{07C2E482-7F00-4F74-BA05-6D52C8F69F41}" srcOrd="0" destOrd="0" presId="urn:microsoft.com/office/officeart/2009/3/layout/StepUpProcess"/>
    <dgm:cxn modelId="{02E65378-FE04-47F7-8A06-2C990F4BE477}" type="presOf" srcId="{D45A18F2-DCAF-4195-88D6-403802A1D72D}" destId="{7073D122-F2D0-40D2-923D-EFC824C7BA1C}" srcOrd="0" destOrd="0" presId="urn:microsoft.com/office/officeart/2009/3/layout/StepUpProcess"/>
    <dgm:cxn modelId="{23F0A979-F84D-4315-ADD7-D75D0156236C}" srcId="{7F04301A-56F4-448B-85E2-E905756C30E6}" destId="{CEEC989D-4D84-4A4D-AE31-A06E24159C60}" srcOrd="4" destOrd="0" parTransId="{42847013-1669-4EBE-9CAC-70DD39D55891}" sibTransId="{6C764BFA-8324-401D-B864-2A232EB7D58C}"/>
    <dgm:cxn modelId="{D9CDD185-4FC3-4852-A720-D4061A5BB7BB}" type="presOf" srcId="{A2083E6C-CED1-441E-932D-DCDF0F496094}" destId="{E4C1448C-BF72-4A02-98CA-3DCC3DA4FDCA}" srcOrd="0" destOrd="0" presId="urn:microsoft.com/office/officeart/2009/3/layout/StepUpProcess"/>
    <dgm:cxn modelId="{90C103C2-09FA-44B0-B467-7DCDE4B91782}" srcId="{7F04301A-56F4-448B-85E2-E905756C30E6}" destId="{A2083E6C-CED1-441E-932D-DCDF0F496094}" srcOrd="0" destOrd="0" parTransId="{CD2DA50B-6EBB-4FA6-A384-B08F728CC0C8}" sibTransId="{4B4C2AA8-F4B5-4752-995A-15A53AC720C4}"/>
    <dgm:cxn modelId="{B667D2EB-EA1C-4DCD-A3BF-4DF012107B24}" srcId="{7F04301A-56F4-448B-85E2-E905756C30E6}" destId="{D45A18F2-DCAF-4195-88D6-403802A1D72D}" srcOrd="2" destOrd="0" parTransId="{C7B5AD9E-9075-40BC-B6E6-5B2A2398BBB4}" sibTransId="{B4A5402D-7B12-4220-9C7D-6C10A8FEA4B3}"/>
    <dgm:cxn modelId="{BA718801-A5E1-405A-B851-AC18495204E1}" type="presParOf" srcId="{07C2E482-7F00-4F74-BA05-6D52C8F69F41}" destId="{5CF3A053-1DA9-45CF-B747-EF00CAF1373D}" srcOrd="0" destOrd="0" presId="urn:microsoft.com/office/officeart/2009/3/layout/StepUpProcess"/>
    <dgm:cxn modelId="{4699E3F6-2535-4B50-8198-6A6A90743F02}" type="presParOf" srcId="{5CF3A053-1DA9-45CF-B747-EF00CAF1373D}" destId="{E1C9F984-B9ED-42E7-BC19-A9CC13684349}" srcOrd="0" destOrd="0" presId="urn:microsoft.com/office/officeart/2009/3/layout/StepUpProcess"/>
    <dgm:cxn modelId="{A11C0E29-3D7C-453F-8D92-F97D5726D18A}" type="presParOf" srcId="{5CF3A053-1DA9-45CF-B747-EF00CAF1373D}" destId="{E4C1448C-BF72-4A02-98CA-3DCC3DA4FDCA}" srcOrd="1" destOrd="0" presId="urn:microsoft.com/office/officeart/2009/3/layout/StepUpProcess"/>
    <dgm:cxn modelId="{8AE45C82-D72F-4A37-8B6B-B7C3ABF6820F}" type="presParOf" srcId="{5CF3A053-1DA9-45CF-B747-EF00CAF1373D}" destId="{282A3F74-9D9D-4539-8DD3-4CB38A3150FC}" srcOrd="2" destOrd="0" presId="urn:microsoft.com/office/officeart/2009/3/layout/StepUpProcess"/>
    <dgm:cxn modelId="{03403CF6-8AE8-405F-A578-C009DFCB5556}" type="presParOf" srcId="{07C2E482-7F00-4F74-BA05-6D52C8F69F41}" destId="{37675A49-F54F-4E46-B5A5-8000E5DA764C}" srcOrd="1" destOrd="0" presId="urn:microsoft.com/office/officeart/2009/3/layout/StepUpProcess"/>
    <dgm:cxn modelId="{8A913BCC-F17A-41EB-AFBE-0CEBFC127467}" type="presParOf" srcId="{37675A49-F54F-4E46-B5A5-8000E5DA764C}" destId="{D4BB4191-3B9B-4620-B87E-62271A1B1509}" srcOrd="0" destOrd="0" presId="urn:microsoft.com/office/officeart/2009/3/layout/StepUpProcess"/>
    <dgm:cxn modelId="{7ADC5419-F155-41BF-99CC-25A1AA0CBB01}" type="presParOf" srcId="{07C2E482-7F00-4F74-BA05-6D52C8F69F41}" destId="{8039B4CB-04B5-41E8-8904-9CE6F2DF0711}" srcOrd="2" destOrd="0" presId="urn:microsoft.com/office/officeart/2009/3/layout/StepUpProcess"/>
    <dgm:cxn modelId="{243938AB-6BBD-455D-9384-5AE9FB49F044}" type="presParOf" srcId="{8039B4CB-04B5-41E8-8904-9CE6F2DF0711}" destId="{47AF3B5A-0CF1-4FC4-B7B8-1B453FAF0248}" srcOrd="0" destOrd="0" presId="urn:microsoft.com/office/officeart/2009/3/layout/StepUpProcess"/>
    <dgm:cxn modelId="{60075292-6CE0-4ED1-88E3-A724085A0366}" type="presParOf" srcId="{8039B4CB-04B5-41E8-8904-9CE6F2DF0711}" destId="{0916C96C-7765-44DA-A41B-2D04F4354EA5}" srcOrd="1" destOrd="0" presId="urn:microsoft.com/office/officeart/2009/3/layout/StepUpProcess"/>
    <dgm:cxn modelId="{37869DFC-2D04-4C0C-AC44-CC78058BE11B}" type="presParOf" srcId="{8039B4CB-04B5-41E8-8904-9CE6F2DF0711}" destId="{FD901C35-7BCB-49B2-B625-1A7905A54CDC}" srcOrd="2" destOrd="0" presId="urn:microsoft.com/office/officeart/2009/3/layout/StepUpProcess"/>
    <dgm:cxn modelId="{B42B6395-448D-477A-8922-5132DBD01656}" type="presParOf" srcId="{07C2E482-7F00-4F74-BA05-6D52C8F69F41}" destId="{0FCBB58B-990D-4A6E-821A-8EEB979DD5C6}" srcOrd="3" destOrd="0" presId="urn:microsoft.com/office/officeart/2009/3/layout/StepUpProcess"/>
    <dgm:cxn modelId="{85834169-75F4-4632-9645-5B105F3DAA0E}" type="presParOf" srcId="{0FCBB58B-990D-4A6E-821A-8EEB979DD5C6}" destId="{C85729E7-D2CC-4AC9-B102-63098DC16FE6}" srcOrd="0" destOrd="0" presId="urn:microsoft.com/office/officeart/2009/3/layout/StepUpProcess"/>
    <dgm:cxn modelId="{8A54F33A-B167-4AB2-B650-C0F9567DED5D}" type="presParOf" srcId="{07C2E482-7F00-4F74-BA05-6D52C8F69F41}" destId="{BCD7251F-1721-453F-B965-B248AF3B103E}" srcOrd="4" destOrd="0" presId="urn:microsoft.com/office/officeart/2009/3/layout/StepUpProcess"/>
    <dgm:cxn modelId="{DCA88D65-0AE0-4974-A3EB-6BB6A23D2F9E}" type="presParOf" srcId="{BCD7251F-1721-453F-B965-B248AF3B103E}" destId="{CC9680E5-67F9-491D-BDD2-B0ED3EDE4C01}" srcOrd="0" destOrd="0" presId="urn:microsoft.com/office/officeart/2009/3/layout/StepUpProcess"/>
    <dgm:cxn modelId="{F7DFBA34-5079-4825-82C0-6706E85AECD8}" type="presParOf" srcId="{BCD7251F-1721-453F-B965-B248AF3B103E}" destId="{7073D122-F2D0-40D2-923D-EFC824C7BA1C}" srcOrd="1" destOrd="0" presId="urn:microsoft.com/office/officeart/2009/3/layout/StepUpProcess"/>
    <dgm:cxn modelId="{D36EB815-8315-4194-B4DB-1F13B51B6350}" type="presParOf" srcId="{BCD7251F-1721-453F-B965-B248AF3B103E}" destId="{50322F78-790D-4575-97E0-55566BC1C60E}" srcOrd="2" destOrd="0" presId="urn:microsoft.com/office/officeart/2009/3/layout/StepUpProcess"/>
    <dgm:cxn modelId="{14B86B7C-9106-415B-894D-5364F66DAA21}" type="presParOf" srcId="{07C2E482-7F00-4F74-BA05-6D52C8F69F41}" destId="{6FBB934A-9020-4316-8A13-B32029BE8787}" srcOrd="5" destOrd="0" presId="urn:microsoft.com/office/officeart/2009/3/layout/StepUpProcess"/>
    <dgm:cxn modelId="{90987F4E-958E-4480-91F7-35842F5F9ED0}" type="presParOf" srcId="{6FBB934A-9020-4316-8A13-B32029BE8787}" destId="{323B5415-7036-4153-B698-189FA22AD846}" srcOrd="0" destOrd="0" presId="urn:microsoft.com/office/officeart/2009/3/layout/StepUpProcess"/>
    <dgm:cxn modelId="{9FEE3728-0324-45B6-AE70-273B478D919B}" type="presParOf" srcId="{07C2E482-7F00-4F74-BA05-6D52C8F69F41}" destId="{544960A4-DDF0-4D3E-8944-C131F262B763}" srcOrd="6" destOrd="0" presId="urn:microsoft.com/office/officeart/2009/3/layout/StepUpProcess"/>
    <dgm:cxn modelId="{0097DA8F-1506-4146-ADF9-4063555B40F8}" type="presParOf" srcId="{544960A4-DDF0-4D3E-8944-C131F262B763}" destId="{22B0B1FD-EB84-4F14-B3DB-B702ADB83467}" srcOrd="0" destOrd="0" presId="urn:microsoft.com/office/officeart/2009/3/layout/StepUpProcess"/>
    <dgm:cxn modelId="{09EE12CF-689B-4416-84A1-1F0EF259FBA2}" type="presParOf" srcId="{544960A4-DDF0-4D3E-8944-C131F262B763}" destId="{C4445DAB-AAE9-4AC8-B7CB-C5CC46744449}" srcOrd="1" destOrd="0" presId="urn:microsoft.com/office/officeart/2009/3/layout/StepUpProcess"/>
    <dgm:cxn modelId="{6753F00F-1D30-4760-B8FF-CA1762EA13BE}" type="presParOf" srcId="{544960A4-DDF0-4D3E-8944-C131F262B763}" destId="{750724B6-6B45-412C-B564-D71984135EEC}" srcOrd="2" destOrd="0" presId="urn:microsoft.com/office/officeart/2009/3/layout/StepUpProcess"/>
    <dgm:cxn modelId="{08820E61-1F5A-43B5-A15C-F8A67020A83E}" type="presParOf" srcId="{07C2E482-7F00-4F74-BA05-6D52C8F69F41}" destId="{CB29B7B0-924A-401E-AA1B-7DB2D6A51F3C}" srcOrd="7" destOrd="0" presId="urn:microsoft.com/office/officeart/2009/3/layout/StepUpProcess"/>
    <dgm:cxn modelId="{FAE02F41-71C7-4D92-9526-33FC5FA77E70}" type="presParOf" srcId="{CB29B7B0-924A-401E-AA1B-7DB2D6A51F3C}" destId="{A16BF481-D716-47D2-8781-8E397B4A63F5}" srcOrd="0" destOrd="0" presId="urn:microsoft.com/office/officeart/2009/3/layout/StepUpProcess"/>
    <dgm:cxn modelId="{378A851A-8427-4296-B9EF-8931DEA0D3B2}" type="presParOf" srcId="{07C2E482-7F00-4F74-BA05-6D52C8F69F41}" destId="{DD13A3B8-A6B0-481F-B612-CF3A3BC0EFD2}" srcOrd="8" destOrd="0" presId="urn:microsoft.com/office/officeart/2009/3/layout/StepUpProcess"/>
    <dgm:cxn modelId="{8BDFB52E-D733-48F8-BAE5-68D2B7F3147B}" type="presParOf" srcId="{DD13A3B8-A6B0-481F-B612-CF3A3BC0EFD2}" destId="{E4A85B87-DD0C-4EDE-BC87-730B87DC396E}" srcOrd="0" destOrd="0" presId="urn:microsoft.com/office/officeart/2009/3/layout/StepUpProcess"/>
    <dgm:cxn modelId="{A6B81FA1-3EEC-4357-B680-F0AD0DA1D590}" type="presParOf" srcId="{DD13A3B8-A6B0-481F-B612-CF3A3BC0EFD2}" destId="{BA444BAE-EC9E-4469-8883-9B4C92CE1DC5}" srcOrd="1" destOrd="0" presId="urn:microsoft.com/office/officeart/2009/3/layout/StepUpProcess"/>
    <dgm:cxn modelId="{D4BFEC46-82CC-4745-A61C-383171878C50}" type="presParOf" srcId="{DD13A3B8-A6B0-481F-B612-CF3A3BC0EFD2}" destId="{9FA4C4CD-8D54-4241-B02D-615FBA0B0323}" srcOrd="2" destOrd="0" presId="urn:microsoft.com/office/officeart/2009/3/layout/StepUpProcess"/>
    <dgm:cxn modelId="{C4C7F4C6-76AC-4BA7-A9AC-1377C2C6D7AC}" type="presParOf" srcId="{07C2E482-7F00-4F74-BA05-6D52C8F69F41}" destId="{E9313CD9-1E39-48BD-87E6-1C0A3CBC25C8}" srcOrd="9" destOrd="0" presId="urn:microsoft.com/office/officeart/2009/3/layout/StepUpProcess"/>
    <dgm:cxn modelId="{025798C4-B88F-48ED-B9DA-6B5FA1C7FB46}" type="presParOf" srcId="{E9313CD9-1E39-48BD-87E6-1C0A3CBC25C8}" destId="{7D925C96-15AF-4400-A92A-891DCD5384AD}" srcOrd="0" destOrd="0" presId="urn:microsoft.com/office/officeart/2009/3/layout/StepUpProcess"/>
    <dgm:cxn modelId="{8524DA8B-D9B3-4F08-AAEC-5595B0E5B8B2}" type="presParOf" srcId="{07C2E482-7F00-4F74-BA05-6D52C8F69F41}" destId="{47608BC2-38E5-4839-A42A-BC01BE0BF581}" srcOrd="10" destOrd="0" presId="urn:microsoft.com/office/officeart/2009/3/layout/StepUpProcess"/>
    <dgm:cxn modelId="{B555DD1A-04B9-4FF0-BFAF-15DC40F1E441}" type="presParOf" srcId="{47608BC2-38E5-4839-A42A-BC01BE0BF581}" destId="{7E5DEC40-5FFD-4A44-8104-B1DDA0446143}" srcOrd="0" destOrd="0" presId="urn:microsoft.com/office/officeart/2009/3/layout/StepUpProcess"/>
    <dgm:cxn modelId="{825A1EFF-8440-4334-A91F-9FA8A6D75899}" type="presParOf" srcId="{47608BC2-38E5-4839-A42A-BC01BE0BF581}" destId="{81502B59-D830-4EEC-9500-7FD0250C943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9F984-B9ED-42E7-BC19-A9CC13684349}">
      <dsp:nvSpPr>
        <dsp:cNvPr id="0" name=""/>
        <dsp:cNvSpPr/>
      </dsp:nvSpPr>
      <dsp:spPr>
        <a:xfrm rot="5400000">
          <a:off x="342993" y="2658907"/>
          <a:ext cx="1012275" cy="1684404"/>
        </a:xfrm>
        <a:prstGeom prst="corner">
          <a:avLst>
            <a:gd name="adj1" fmla="val 16120"/>
            <a:gd name="adj2" fmla="val 16110"/>
          </a:avLst>
        </a:prstGeom>
        <a:solidFill>
          <a:srgbClr val="0C255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C1448C-BF72-4A02-98CA-3DCC3DA4FDCA}">
      <dsp:nvSpPr>
        <dsp:cNvPr id="0" name=""/>
        <dsp:cNvSpPr/>
      </dsp:nvSpPr>
      <dsp:spPr>
        <a:xfrm>
          <a:off x="174019" y="3162181"/>
          <a:ext cx="1520689" cy="133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ts val="0"/>
            </a:spcAft>
            <a:buNone/>
          </a:pPr>
          <a:r>
            <a:rPr lang="en-US" sz="1800" b="1" kern="1200">
              <a:solidFill>
                <a:schemeClr val="accent3"/>
              </a:solidFill>
              <a:latin typeface="Arial" panose="020B0604020202020204" pitchFamily="34" charset="0"/>
              <a:cs typeface="Arial" panose="020B0604020202020204" pitchFamily="34" charset="0"/>
            </a:rPr>
            <a:t>Prepare</a:t>
          </a:r>
          <a:r>
            <a:rPr lang="en-US" sz="1800" kern="1200">
              <a:latin typeface="Arial" panose="020B0604020202020204" pitchFamily="34" charset="0"/>
              <a:cs typeface="Arial" panose="020B0604020202020204" pitchFamily="34" charset="0"/>
            </a:rPr>
            <a:t> </a:t>
          </a:r>
        </a:p>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for a DEOCS</a:t>
          </a:r>
        </a:p>
      </dsp:txBody>
      <dsp:txXfrm>
        <a:off x="174019" y="3162181"/>
        <a:ext cx="1520689" cy="1332973"/>
      </dsp:txXfrm>
    </dsp:sp>
    <dsp:sp modelId="{282A3F74-9D9D-4539-8DD3-4CB38A3150FC}">
      <dsp:nvSpPr>
        <dsp:cNvPr id="0" name=""/>
        <dsp:cNvSpPr/>
      </dsp:nvSpPr>
      <dsp:spPr>
        <a:xfrm>
          <a:off x="1523018" y="2644845"/>
          <a:ext cx="286922" cy="286922"/>
        </a:xfrm>
        <a:prstGeom prst="triangle">
          <a:avLst>
            <a:gd name="adj" fmla="val 10000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AF3B5A-0CF1-4FC4-B7B8-1B453FAF0248}">
      <dsp:nvSpPr>
        <dsp:cNvPr id="0" name=""/>
        <dsp:cNvSpPr/>
      </dsp:nvSpPr>
      <dsp:spPr>
        <a:xfrm rot="5400000">
          <a:off x="2204615" y="2198247"/>
          <a:ext cx="1012275" cy="1684404"/>
        </a:xfrm>
        <a:prstGeom prst="corner">
          <a:avLst>
            <a:gd name="adj1" fmla="val 16120"/>
            <a:gd name="adj2" fmla="val 16110"/>
          </a:avLst>
        </a:prstGeom>
        <a:solidFill>
          <a:srgbClr val="0C255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16C96C-7765-44DA-A41B-2D04F4354EA5}">
      <dsp:nvSpPr>
        <dsp:cNvPr id="0" name=""/>
        <dsp:cNvSpPr/>
      </dsp:nvSpPr>
      <dsp:spPr>
        <a:xfrm>
          <a:off x="2035641" y="2701521"/>
          <a:ext cx="1520689" cy="133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ts val="0"/>
            </a:spcAft>
            <a:buNone/>
          </a:pPr>
          <a:r>
            <a:rPr lang="en-US" sz="1800" b="1" kern="1200" dirty="0">
              <a:solidFill>
                <a:schemeClr val="accent3"/>
              </a:solidFill>
              <a:latin typeface="Arial" panose="020B0604020202020204" pitchFamily="34" charset="0"/>
              <a:cs typeface="Arial" panose="020B0604020202020204" pitchFamily="34" charset="0"/>
            </a:rPr>
            <a:t>Conduct</a:t>
          </a:r>
          <a:r>
            <a:rPr lang="en-US" sz="1800" kern="1200" dirty="0">
              <a:latin typeface="Arial" panose="020B0604020202020204" pitchFamily="34" charset="0"/>
              <a:cs typeface="Arial" panose="020B0604020202020204" pitchFamily="34" charset="0"/>
            </a:rPr>
            <a:t> </a:t>
          </a:r>
        </a:p>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 DEOCS</a:t>
          </a:r>
        </a:p>
      </dsp:txBody>
      <dsp:txXfrm>
        <a:off x="2035641" y="2701521"/>
        <a:ext cx="1520689" cy="1332973"/>
      </dsp:txXfrm>
    </dsp:sp>
    <dsp:sp modelId="{FD901C35-7BCB-49B2-B625-1A7905A54CDC}">
      <dsp:nvSpPr>
        <dsp:cNvPr id="0" name=""/>
        <dsp:cNvSpPr/>
      </dsp:nvSpPr>
      <dsp:spPr>
        <a:xfrm>
          <a:off x="3383936" y="2193920"/>
          <a:ext cx="286922" cy="286922"/>
        </a:xfrm>
        <a:prstGeom prst="triangle">
          <a:avLst>
            <a:gd name="adj" fmla="val 10000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9680E5-67F9-491D-BDD2-B0ED3EDE4C01}">
      <dsp:nvSpPr>
        <dsp:cNvPr id="0" name=""/>
        <dsp:cNvSpPr/>
      </dsp:nvSpPr>
      <dsp:spPr>
        <a:xfrm rot="5400000">
          <a:off x="4066236" y="1737586"/>
          <a:ext cx="1012275" cy="1684404"/>
        </a:xfrm>
        <a:prstGeom prst="corner">
          <a:avLst>
            <a:gd name="adj1" fmla="val 16120"/>
            <a:gd name="adj2" fmla="val 16110"/>
          </a:avLst>
        </a:prstGeom>
        <a:solidFill>
          <a:srgbClr val="0C255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73D122-F2D0-40D2-923D-EFC824C7BA1C}">
      <dsp:nvSpPr>
        <dsp:cNvPr id="0" name=""/>
        <dsp:cNvSpPr/>
      </dsp:nvSpPr>
      <dsp:spPr>
        <a:xfrm>
          <a:off x="3897262" y="2240861"/>
          <a:ext cx="1520689" cy="133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ts val="0"/>
            </a:spcAft>
            <a:buNone/>
          </a:pPr>
          <a:r>
            <a:rPr lang="en-US" sz="1800" b="1" kern="1200" dirty="0">
              <a:solidFill>
                <a:schemeClr val="accent3"/>
              </a:solidFill>
              <a:latin typeface="Arial" panose="020B0604020202020204" pitchFamily="34" charset="0"/>
              <a:cs typeface="Arial" panose="020B0604020202020204" pitchFamily="34" charset="0"/>
            </a:rPr>
            <a:t>Interpret</a:t>
          </a:r>
          <a:r>
            <a:rPr lang="en-US" sz="1800" b="1" kern="1200" dirty="0">
              <a:latin typeface="Arial" panose="020B0604020202020204" pitchFamily="34" charset="0"/>
              <a:cs typeface="Arial" panose="020B0604020202020204" pitchFamily="34" charset="0"/>
            </a:rPr>
            <a:t> DEOCS Results &amp; </a:t>
          </a:r>
        </a:p>
        <a:p>
          <a:pPr marL="0" lvl="0" indent="0" algn="ctr" defTabSz="800100">
            <a:lnSpc>
              <a:spcPct val="90000"/>
            </a:lnSpc>
            <a:spcBef>
              <a:spcPct val="0"/>
            </a:spcBef>
            <a:spcAft>
              <a:spcPct val="35000"/>
            </a:spcAft>
            <a:buNone/>
          </a:pPr>
          <a:r>
            <a:rPr lang="en-US" sz="1800" b="1" kern="1200" dirty="0">
              <a:solidFill>
                <a:schemeClr val="accent3"/>
              </a:solidFill>
              <a:latin typeface="Arial" panose="020B0604020202020204" pitchFamily="34" charset="0"/>
              <a:cs typeface="Arial" panose="020B0604020202020204" pitchFamily="34" charset="0"/>
            </a:rPr>
            <a:t>Conduct </a:t>
          </a:r>
          <a:r>
            <a:rPr lang="en-US" sz="1800" b="1" kern="1200" dirty="0">
              <a:latin typeface="Arial" panose="020B0604020202020204" pitchFamily="34" charset="0"/>
              <a:cs typeface="Arial" panose="020B0604020202020204" pitchFamily="34" charset="0"/>
            </a:rPr>
            <a:t>Additional Data Collection</a:t>
          </a:r>
        </a:p>
      </dsp:txBody>
      <dsp:txXfrm>
        <a:off x="3897262" y="2240861"/>
        <a:ext cx="1520689" cy="1332973"/>
      </dsp:txXfrm>
    </dsp:sp>
    <dsp:sp modelId="{50322F78-790D-4575-97E0-55566BC1C60E}">
      <dsp:nvSpPr>
        <dsp:cNvPr id="0" name=""/>
        <dsp:cNvSpPr/>
      </dsp:nvSpPr>
      <dsp:spPr>
        <a:xfrm>
          <a:off x="5245755" y="1737131"/>
          <a:ext cx="286922" cy="286922"/>
        </a:xfrm>
        <a:prstGeom prst="triangle">
          <a:avLst>
            <a:gd name="adj" fmla="val 10000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B0B1FD-EB84-4F14-B3DB-B702ADB83467}">
      <dsp:nvSpPr>
        <dsp:cNvPr id="0" name=""/>
        <dsp:cNvSpPr/>
      </dsp:nvSpPr>
      <dsp:spPr>
        <a:xfrm rot="5400000">
          <a:off x="5927857" y="1276926"/>
          <a:ext cx="1012275" cy="1684404"/>
        </a:xfrm>
        <a:prstGeom prst="corner">
          <a:avLst>
            <a:gd name="adj1" fmla="val 16120"/>
            <a:gd name="adj2" fmla="val 16110"/>
          </a:avLst>
        </a:prstGeom>
        <a:solidFill>
          <a:srgbClr val="0C255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445DAB-AAE9-4AC8-B7CB-C5CC46744449}">
      <dsp:nvSpPr>
        <dsp:cNvPr id="0" name=""/>
        <dsp:cNvSpPr/>
      </dsp:nvSpPr>
      <dsp:spPr>
        <a:xfrm>
          <a:off x="5730705" y="1780200"/>
          <a:ext cx="1577046" cy="133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ts val="0"/>
            </a:spcAft>
            <a:buNone/>
          </a:pPr>
          <a:r>
            <a:rPr lang="en-US" sz="1800" b="1" kern="1200" dirty="0">
              <a:solidFill>
                <a:schemeClr val="accent3"/>
              </a:solidFill>
              <a:latin typeface="Arial" panose="020B0604020202020204" pitchFamily="34" charset="0"/>
              <a:cs typeface="Arial" panose="020B0604020202020204" pitchFamily="34" charset="0"/>
            </a:rPr>
            <a:t>Create </a:t>
          </a:r>
        </a:p>
        <a:p>
          <a:pPr marL="0" lvl="0" indent="0" algn="ctr" defTabSz="800100">
            <a:lnSpc>
              <a:spcPct val="90000"/>
            </a:lnSpc>
            <a:spcBef>
              <a:spcPct val="0"/>
            </a:spcBef>
            <a:spcAft>
              <a:spcPts val="0"/>
            </a:spcAft>
            <a:buNone/>
          </a:pPr>
          <a:r>
            <a:rPr lang="en-US" sz="1800" b="1" kern="1200" dirty="0">
              <a:latin typeface="Arial" panose="020B0604020202020204" pitchFamily="34" charset="0"/>
              <a:cs typeface="Arial" panose="020B0604020202020204" pitchFamily="34" charset="0"/>
            </a:rPr>
            <a:t>CIPP Plan</a:t>
          </a:r>
        </a:p>
        <a:p>
          <a:pPr marL="0" lvl="0" indent="0" algn="ctr" defTabSz="800100">
            <a:lnSpc>
              <a:spcPct val="90000"/>
            </a:lnSpc>
            <a:spcBef>
              <a:spcPct val="0"/>
            </a:spcBef>
            <a:spcAft>
              <a:spcPts val="0"/>
            </a:spcAft>
            <a:buNone/>
          </a:pPr>
          <a:r>
            <a:rPr lang="en-US" sz="1800" b="0" i="1" kern="1200" dirty="0">
              <a:latin typeface="Arial" panose="020B0604020202020204" pitchFamily="34" charset="0"/>
              <a:cs typeface="Arial" panose="020B0604020202020204" pitchFamily="34" charset="0"/>
            </a:rPr>
            <a:t>(Consult Assigned IPPW for CIPP Plan)</a:t>
          </a:r>
          <a:endParaRPr lang="en-US" sz="1800" b="1" kern="1200" dirty="0">
            <a:latin typeface="Arial" panose="020B0604020202020204" pitchFamily="34" charset="0"/>
            <a:cs typeface="Arial" panose="020B0604020202020204" pitchFamily="34" charset="0"/>
          </a:endParaRPr>
        </a:p>
      </dsp:txBody>
      <dsp:txXfrm>
        <a:off x="5730705" y="1780200"/>
        <a:ext cx="1577046" cy="1332973"/>
      </dsp:txXfrm>
    </dsp:sp>
    <dsp:sp modelId="{750724B6-6B45-412C-B564-D71984135EEC}">
      <dsp:nvSpPr>
        <dsp:cNvPr id="0" name=""/>
        <dsp:cNvSpPr/>
      </dsp:nvSpPr>
      <dsp:spPr>
        <a:xfrm>
          <a:off x="7107379" y="1267648"/>
          <a:ext cx="286922" cy="286922"/>
        </a:xfrm>
        <a:prstGeom prst="triangle">
          <a:avLst>
            <a:gd name="adj" fmla="val 10000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A85B87-DD0C-4EDE-BC87-730B87DC396E}">
      <dsp:nvSpPr>
        <dsp:cNvPr id="0" name=""/>
        <dsp:cNvSpPr/>
      </dsp:nvSpPr>
      <dsp:spPr>
        <a:xfrm rot="5400000">
          <a:off x="7789479" y="816266"/>
          <a:ext cx="1012275" cy="1684404"/>
        </a:xfrm>
        <a:prstGeom prst="corner">
          <a:avLst>
            <a:gd name="adj1" fmla="val 16120"/>
            <a:gd name="adj2" fmla="val 16110"/>
          </a:avLst>
        </a:prstGeom>
        <a:solidFill>
          <a:srgbClr val="0C255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444BAE-EC9E-4469-8883-9B4C92CE1DC5}">
      <dsp:nvSpPr>
        <dsp:cNvPr id="0" name=""/>
        <dsp:cNvSpPr/>
      </dsp:nvSpPr>
      <dsp:spPr>
        <a:xfrm>
          <a:off x="7620505" y="1319540"/>
          <a:ext cx="1520689" cy="133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ts val="0"/>
            </a:spcAft>
            <a:buNone/>
          </a:pPr>
          <a:r>
            <a:rPr lang="en-US" sz="1800" b="1" kern="1200" dirty="0">
              <a:solidFill>
                <a:schemeClr val="accent3"/>
              </a:solidFill>
              <a:latin typeface="Arial" panose="020B0604020202020204" pitchFamily="34" charset="0"/>
              <a:cs typeface="Arial" panose="020B0604020202020204" pitchFamily="34" charset="0"/>
            </a:rPr>
            <a:t>Brief </a:t>
          </a:r>
        </a:p>
        <a:p>
          <a:pPr marL="0" lvl="0" indent="0" algn="ctr" defTabSz="800100">
            <a:lnSpc>
              <a:spcPct val="90000"/>
            </a:lnSpc>
            <a:spcBef>
              <a:spcPct val="0"/>
            </a:spcBef>
            <a:spcAft>
              <a:spcPts val="0"/>
            </a:spcAft>
            <a:buNone/>
          </a:pPr>
          <a:r>
            <a:rPr lang="en-US" sz="1800" b="1"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Results and Next Steps/CIPP Plan</a:t>
          </a:r>
          <a:endParaRPr lang="en-US" sz="1800" b="1" kern="1200" dirty="0">
            <a:solidFill>
              <a:schemeClr val="accent3"/>
            </a:solidFill>
            <a:latin typeface="Arial" panose="020B0604020202020204" pitchFamily="34" charset="0"/>
            <a:cs typeface="Arial" panose="020B0604020202020204" pitchFamily="34" charset="0"/>
          </a:endParaRPr>
        </a:p>
      </dsp:txBody>
      <dsp:txXfrm>
        <a:off x="7620505" y="1319540"/>
        <a:ext cx="1520689" cy="1332973"/>
      </dsp:txXfrm>
    </dsp:sp>
    <dsp:sp modelId="{9FA4C4CD-8D54-4241-B02D-615FBA0B0323}">
      <dsp:nvSpPr>
        <dsp:cNvPr id="0" name=""/>
        <dsp:cNvSpPr/>
      </dsp:nvSpPr>
      <dsp:spPr>
        <a:xfrm>
          <a:off x="8854272" y="692259"/>
          <a:ext cx="286922" cy="28692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5DEC40-5FFD-4A44-8104-B1DDA0446143}">
      <dsp:nvSpPr>
        <dsp:cNvPr id="0" name=""/>
        <dsp:cNvSpPr/>
      </dsp:nvSpPr>
      <dsp:spPr>
        <a:xfrm rot="5400000">
          <a:off x="9651100" y="355606"/>
          <a:ext cx="1012275" cy="1684404"/>
        </a:xfrm>
        <a:prstGeom prst="corner">
          <a:avLst>
            <a:gd name="adj1" fmla="val 16120"/>
            <a:gd name="adj2" fmla="val 16110"/>
          </a:avLst>
        </a:prstGeom>
        <a:solidFill>
          <a:srgbClr val="0C255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502B59-D830-4EEC-9500-7FD0250C9432}">
      <dsp:nvSpPr>
        <dsp:cNvPr id="0" name=""/>
        <dsp:cNvSpPr/>
      </dsp:nvSpPr>
      <dsp:spPr>
        <a:xfrm>
          <a:off x="9482126" y="858880"/>
          <a:ext cx="1520689" cy="133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ts val="0"/>
            </a:spcAft>
            <a:buNone/>
          </a:pPr>
          <a:r>
            <a:rPr lang="en-US" sz="1800" b="1" kern="1200">
              <a:solidFill>
                <a:schemeClr val="accent3"/>
              </a:solidFill>
              <a:latin typeface="Arial" panose="020B0604020202020204" pitchFamily="34" charset="0"/>
              <a:cs typeface="Arial" panose="020B0604020202020204" pitchFamily="34" charset="0"/>
            </a:rPr>
            <a:t>Execute </a:t>
          </a:r>
          <a:r>
            <a:rPr lang="en-US" sz="1800" b="1" kern="1200">
              <a:solidFill>
                <a:schemeClr val="tx1"/>
              </a:solidFill>
              <a:latin typeface="Arial" panose="020B0604020202020204" pitchFamily="34" charset="0"/>
              <a:cs typeface="Arial" panose="020B0604020202020204" pitchFamily="34" charset="0"/>
            </a:rPr>
            <a:t>CIPP Plan </a:t>
          </a:r>
          <a:r>
            <a:rPr lang="en-US" sz="1800" b="1" kern="1200" dirty="0">
              <a:solidFill>
                <a:schemeClr val="tx1"/>
              </a:solidFill>
              <a:latin typeface="Arial" panose="020B0604020202020204" pitchFamily="34" charset="0"/>
              <a:cs typeface="Arial" panose="020B0604020202020204" pitchFamily="34" charset="0"/>
            </a:rPr>
            <a:t>&amp; </a:t>
          </a:r>
        </a:p>
        <a:p>
          <a:pPr marL="0" lvl="0" indent="0" algn="ctr" defTabSz="800100">
            <a:lnSpc>
              <a:spcPct val="90000"/>
            </a:lnSpc>
            <a:spcBef>
              <a:spcPct val="0"/>
            </a:spcBef>
            <a:spcAft>
              <a:spcPts val="0"/>
            </a:spcAft>
            <a:buNone/>
          </a:pPr>
          <a:r>
            <a:rPr lang="en-US" sz="1800" b="1" kern="1200" dirty="0">
              <a:solidFill>
                <a:schemeClr val="accent3"/>
              </a:solidFill>
              <a:latin typeface="Arial" panose="020B0604020202020204" pitchFamily="34" charset="0"/>
              <a:cs typeface="Arial" panose="020B0604020202020204" pitchFamily="34" charset="0"/>
            </a:rPr>
            <a:t>Conduct </a:t>
          </a:r>
        </a:p>
        <a:p>
          <a:pPr marL="0" lvl="0" indent="0" algn="ctr" defTabSz="800100">
            <a:lnSpc>
              <a:spcPct val="90000"/>
            </a:lnSpc>
            <a:spcBef>
              <a:spcPct val="0"/>
            </a:spcBef>
            <a:spcAft>
              <a:spcPts val="0"/>
            </a:spcAft>
            <a:buNone/>
          </a:pPr>
          <a:r>
            <a:rPr lang="en-US" sz="1800" b="1" kern="1200" dirty="0">
              <a:solidFill>
                <a:schemeClr val="tx1"/>
              </a:solidFill>
              <a:latin typeface="Arial" panose="020B0604020202020204" pitchFamily="34" charset="0"/>
              <a:cs typeface="Arial" panose="020B0604020202020204" pitchFamily="34" charset="0"/>
            </a:rPr>
            <a:t>a DOCP</a:t>
          </a:r>
        </a:p>
      </dsp:txBody>
      <dsp:txXfrm>
        <a:off x="9482126" y="858880"/>
        <a:ext cx="1520689" cy="133297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868403-1D92-1AE0-F0B0-22CCF3E366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AC3C6B-F03B-3F3D-459F-53A5DC77CB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FBD5AC-91E1-46D3-B20D-D0D8F4C90478}" type="datetimeFigureOut">
              <a:rPr lang="en-US" smtClean="0"/>
              <a:t>9/14/2023</a:t>
            </a:fld>
            <a:endParaRPr lang="en-US"/>
          </a:p>
        </p:txBody>
      </p:sp>
      <p:sp>
        <p:nvSpPr>
          <p:cNvPr id="4" name="Footer Placeholder 3">
            <a:extLst>
              <a:ext uri="{FF2B5EF4-FFF2-40B4-BE49-F238E27FC236}">
                <a16:creationId xmlns:a16="http://schemas.microsoft.com/office/drawing/2014/main" id="{FA7060B3-C1B0-77E0-74BD-0FC323B800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3E69D1-46E5-E00D-1B2A-49703109F8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6F8057-2158-46CB-9F9F-248B9F442461}" type="slidenum">
              <a:rPr lang="en-US" smtClean="0"/>
              <a:t>‹#›</a:t>
            </a:fld>
            <a:endParaRPr lang="en-US"/>
          </a:p>
        </p:txBody>
      </p:sp>
    </p:spTree>
    <p:extLst>
      <p:ext uri="{BB962C8B-B14F-4D97-AF65-F5344CB8AC3E}">
        <p14:creationId xmlns:p14="http://schemas.microsoft.com/office/powerpoint/2010/main" val="3904094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736D3-58D7-4145-A032-C478211526FF}"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80711-4F71-4355-A5E2-361F946D3F72}" type="slidenum">
              <a:rPr lang="en-US" smtClean="0"/>
              <a:t>‹#›</a:t>
            </a:fld>
            <a:endParaRPr lang="en-US"/>
          </a:p>
        </p:txBody>
      </p:sp>
    </p:spTree>
    <p:extLst>
      <p:ext uri="{BB962C8B-B14F-4D97-AF65-F5344CB8AC3E}">
        <p14:creationId xmlns:p14="http://schemas.microsoft.com/office/powerpoint/2010/main" val="269001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defenseculture.mil/Assessment-to-Solutions/A2S-Hom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efenseculture.mil/Assessment-to-Solutions/A2S-Hom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efenseculture.mil/Assessment-to-Solutions/A2S-Hom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efenseculture.mil/Assessment-to-Solutions/A2S-Hom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efenseculture.mil/Assessment-to-Solutions/A2S-Hom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efenseculture.mil/Assessment-to-Solutions/A2S-Hom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efenseculture.mil/Assessment-to-Solutions/A2S-Hom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efenseculture.mil/Assessment-to-Solutions/A2S-Ho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efenseculture.mil/Assessment-to-Solutions/A2S-Hom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efenseculture.mil/Assessment-to-Solutions/A2S-Hom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efenseculture.mil/Assessment-to-Solutions/A2S-Hom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efenseculture.mil/Assessment-to-Solutions/A2S-Hom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DEOCS Debrief Template – Unit/Organization</a:t>
            </a:r>
          </a:p>
          <a:p>
            <a:pPr marL="171450" lvl="0" indent="-171450">
              <a:buFont typeface="Arial" panose="020B0604020202020204" pitchFamily="34" charset="0"/>
              <a:buChar char="•"/>
            </a:pPr>
            <a:r>
              <a:rPr lang="en-US" b="0" dirty="0"/>
              <a:t>No customization needed.</a:t>
            </a:r>
            <a:endParaRPr lang="en-US" b="0" dirty="0">
              <a:cs typeface="Calibri"/>
            </a:endParaRPr>
          </a:p>
          <a:p>
            <a:pPr marL="171450" indent="-171450">
              <a:buFont typeface="Arial" panose="020B0604020202020204" pitchFamily="34" charset="0"/>
              <a:buChar char="•"/>
            </a:pPr>
            <a:r>
              <a:rPr lang="en-US" b="0" i="0" dirty="0">
                <a:solidFill>
                  <a:srgbClr val="000000"/>
                </a:solidFill>
                <a:effectLst/>
                <a:latin typeface="Roboto"/>
                <a:ea typeface="Roboto"/>
              </a:rPr>
              <a:t>Slides 1-12 are tutorial slides only. This slide should be deleted from the deck prior to delivering/distributing this debrief.</a:t>
            </a:r>
          </a:p>
          <a:p>
            <a:pPr marL="0" lvl="0" indent="0">
              <a:buFont typeface="Arial" panose="020B0604020202020204" pitchFamily="34" charset="0"/>
              <a:buNone/>
            </a:pPr>
            <a:endParaRPr lang="en-US"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If you have questions, feedback or need assistance with this resource, please e-mail the DEOCS User Support Team at DEOCS_Support@forsmarsh.com.</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dirty="0">
                <a:solidFill>
                  <a:srgbClr val="000000"/>
                </a:solidFill>
                <a:effectLst/>
                <a:latin typeface="Arial" panose="020B0604020202020204" pitchFamily="34" charset="0"/>
                <a:ea typeface="Roboto"/>
                <a:cs typeface="Arial" panose="020B0604020202020204" pitchFamily="34" charset="0"/>
              </a:rPr>
              <a:t>**For additional DEOCS support material, please visit “Assessment to Solutions” at: </a:t>
            </a:r>
            <a:r>
              <a:rPr lang="en-US" b="0" i="0" u="none" strike="noStrike" dirty="0">
                <a:solidFill>
                  <a:srgbClr val="0D92EE"/>
                </a:solidFill>
                <a:effectLst/>
                <a:latin typeface="Arial" panose="020B0604020202020204" pitchFamily="34" charset="0"/>
                <a:ea typeface="Roboto"/>
                <a:cs typeface="Arial" panose="020B0604020202020204" pitchFamily="34" charset="0"/>
                <a:hlinkClick r:id="rId3"/>
              </a:rPr>
              <a:t>https://www.defenseculture.mil/Assessment-to-Solutions/A2S-Home/</a:t>
            </a:r>
            <a:r>
              <a:rPr lang="en-US" b="0" i="0" u="none" strike="noStrike" dirty="0">
                <a:solidFill>
                  <a:srgbClr val="0D92EE"/>
                </a:solidFill>
                <a:effectLst/>
                <a:latin typeface="Arial" panose="020B0604020202020204" pitchFamily="34" charset="0"/>
                <a:ea typeface="Roboto"/>
                <a:cs typeface="Arial" panose="020B0604020202020204" pitchFamily="34" charset="0"/>
              </a:rPr>
              <a:t>**</a:t>
            </a:r>
            <a:endParaRPr lang="en-US" b="0" dirty="0">
              <a:latin typeface="Arial" panose="020B0604020202020204" pitchFamily="34" charset="0"/>
              <a:ea typeface="Roboto"/>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1</a:t>
            </a:fld>
            <a:endParaRPr lang="en-US"/>
          </a:p>
        </p:txBody>
      </p:sp>
    </p:spTree>
    <p:extLst>
      <p:ext uri="{BB962C8B-B14F-4D97-AF65-F5344CB8AC3E}">
        <p14:creationId xmlns:p14="http://schemas.microsoft.com/office/powerpoint/2010/main" val="2348774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Roboto" panose="02000000000000000000" pitchFamily="2"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a:solidFill>
                  <a:srgbClr val="000000"/>
                </a:solidFill>
                <a:effectLst/>
                <a:latin typeface="Roboto" panose="02000000000000000000" pitchFamily="2" charset="0"/>
              </a:rPr>
              <a:t>If you have questions, feedback or need assistance with this resource, please e-mail the DEOCS User Support Team at DEOCS_Support@forsmarsh.com.</a:t>
            </a:r>
          </a:p>
          <a:p>
            <a:pPr marL="0" lvl="0" indent="0">
              <a:buFont typeface="Arial" panose="020B0604020202020204" pitchFamily="34" charset="0"/>
              <a:buNone/>
            </a:pPr>
            <a:endParaRPr lang="en-US" b="0" i="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a:solidFill>
                  <a:srgbClr val="000000"/>
                </a:solidFill>
                <a:effectLst/>
                <a:latin typeface="Arial" panose="020B0604020202020204" pitchFamily="34" charset="0"/>
                <a:ea typeface="Roboto"/>
                <a:cs typeface="Arial" panose="020B0604020202020204" pitchFamily="34" charset="0"/>
              </a:rPr>
              <a:t>**For additional DEOCS support material, please visit “Assessment to Solutions” at: </a:t>
            </a:r>
            <a:r>
              <a:rPr lang="en-US" b="0" i="0" u="none" strike="noStrike">
                <a:solidFill>
                  <a:srgbClr val="0D92EE"/>
                </a:solidFill>
                <a:effectLst/>
                <a:latin typeface="Arial" panose="020B0604020202020204" pitchFamily="34" charset="0"/>
                <a:ea typeface="Roboto"/>
                <a:cs typeface="Arial" panose="020B0604020202020204" pitchFamily="34" charset="0"/>
                <a:hlinkClick r:id="rId3"/>
              </a:rPr>
              <a:t>https://www.defenseculture.mil/Assessment-to-Solutions/A2S-Home/</a:t>
            </a:r>
            <a:r>
              <a:rPr lang="en-US" b="0" i="0" u="none" strike="noStrike">
                <a:solidFill>
                  <a:srgbClr val="0D92EE"/>
                </a:solidFill>
                <a:effectLst/>
                <a:latin typeface="Arial" panose="020B0604020202020204" pitchFamily="34" charset="0"/>
                <a:ea typeface="Roboto"/>
                <a:cs typeface="Arial" panose="020B0604020202020204" pitchFamily="34" charset="0"/>
              </a:rPr>
              <a:t>**</a:t>
            </a:r>
            <a:endParaRPr lang="en-US" b="0">
              <a:latin typeface="Arial" panose="020B0604020202020204" pitchFamily="34" charset="0"/>
              <a:ea typeface="Roboto"/>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10</a:t>
            </a:fld>
            <a:endParaRPr lang="en-US"/>
          </a:p>
        </p:txBody>
      </p:sp>
    </p:spTree>
    <p:extLst>
      <p:ext uri="{BB962C8B-B14F-4D97-AF65-F5344CB8AC3E}">
        <p14:creationId xmlns:p14="http://schemas.microsoft.com/office/powerpoint/2010/main" val="396052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Roboto" panose="02000000000000000000" pitchFamily="2"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a:solidFill>
                  <a:srgbClr val="000000"/>
                </a:solidFill>
                <a:effectLst/>
                <a:latin typeface="Roboto" panose="02000000000000000000" pitchFamily="2" charset="0"/>
              </a:rPr>
              <a:t>If you have questions, feedback or need assistance with this resource, please e-mail the DEOCS User Support Team at DEOCS_Support@forsmarsh.com.</a:t>
            </a:r>
          </a:p>
          <a:p>
            <a:pPr marL="0" lvl="0" indent="0">
              <a:buFont typeface="Arial" panose="020B0604020202020204" pitchFamily="34" charset="0"/>
              <a:buNone/>
            </a:pPr>
            <a:endParaRPr lang="en-US" b="0" i="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a:solidFill>
                  <a:srgbClr val="000000"/>
                </a:solidFill>
                <a:effectLst/>
                <a:latin typeface="Arial" panose="020B0604020202020204" pitchFamily="34" charset="0"/>
                <a:ea typeface="Roboto"/>
                <a:cs typeface="Arial" panose="020B0604020202020204" pitchFamily="34" charset="0"/>
              </a:rPr>
              <a:t>**For additional DEOCS support material, please visit “Assessment to Solutions” at: </a:t>
            </a:r>
            <a:r>
              <a:rPr lang="en-US" b="0" i="0" u="none" strike="noStrike">
                <a:solidFill>
                  <a:srgbClr val="0D92EE"/>
                </a:solidFill>
                <a:effectLst/>
                <a:latin typeface="Arial" panose="020B0604020202020204" pitchFamily="34" charset="0"/>
                <a:ea typeface="Roboto"/>
                <a:cs typeface="Arial" panose="020B0604020202020204" pitchFamily="34" charset="0"/>
                <a:hlinkClick r:id="rId3"/>
              </a:rPr>
              <a:t>https://www.defenseculture.mil/Assessment-to-Solutions/A2S-Home/</a:t>
            </a:r>
            <a:r>
              <a:rPr lang="en-US" b="0" i="0" u="none" strike="noStrike">
                <a:solidFill>
                  <a:srgbClr val="0D92EE"/>
                </a:solidFill>
                <a:effectLst/>
                <a:latin typeface="Arial" panose="020B0604020202020204" pitchFamily="34" charset="0"/>
                <a:ea typeface="Roboto"/>
                <a:cs typeface="Arial" panose="020B0604020202020204" pitchFamily="34" charset="0"/>
              </a:rPr>
              <a:t>**</a:t>
            </a:r>
            <a:endParaRPr lang="en-US" b="0">
              <a:latin typeface="Arial" panose="020B0604020202020204" pitchFamily="34" charset="0"/>
              <a:ea typeface="Roboto"/>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11</a:t>
            </a:fld>
            <a:endParaRPr lang="en-US"/>
          </a:p>
        </p:txBody>
      </p:sp>
    </p:spTree>
    <p:extLst>
      <p:ext uri="{BB962C8B-B14F-4D97-AF65-F5344CB8AC3E}">
        <p14:creationId xmlns:p14="http://schemas.microsoft.com/office/powerpoint/2010/main" val="1132855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Roboto" panose="02000000000000000000" pitchFamily="2"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a:solidFill>
                  <a:srgbClr val="000000"/>
                </a:solidFill>
                <a:effectLst/>
                <a:latin typeface="Roboto" panose="02000000000000000000" pitchFamily="2" charset="0"/>
              </a:rPr>
              <a:t>If you have questions, feedback or need assistance with this resource, please e-mail the DEOCS User Support Team at DEOCS_Support@forsmarsh.com.</a:t>
            </a:r>
          </a:p>
          <a:p>
            <a:pPr marL="0" lvl="0" indent="0">
              <a:buFont typeface="Arial" panose="020B0604020202020204" pitchFamily="34" charset="0"/>
              <a:buNone/>
            </a:pPr>
            <a:endParaRPr lang="en-US" b="0" i="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a:solidFill>
                  <a:srgbClr val="000000"/>
                </a:solidFill>
                <a:effectLst/>
                <a:latin typeface="Arial" panose="020B0604020202020204" pitchFamily="34" charset="0"/>
                <a:ea typeface="Roboto"/>
                <a:cs typeface="Arial" panose="020B0604020202020204" pitchFamily="34" charset="0"/>
              </a:rPr>
              <a:t>**For additional DEOCS support material, please visit “Assessment to Solutions” at: </a:t>
            </a:r>
            <a:r>
              <a:rPr lang="en-US" b="0" i="0" u="none" strike="noStrike">
                <a:solidFill>
                  <a:srgbClr val="0D92EE"/>
                </a:solidFill>
                <a:effectLst/>
                <a:latin typeface="Arial" panose="020B0604020202020204" pitchFamily="34" charset="0"/>
                <a:ea typeface="Roboto"/>
                <a:cs typeface="Arial" panose="020B0604020202020204" pitchFamily="34" charset="0"/>
                <a:hlinkClick r:id="rId3"/>
              </a:rPr>
              <a:t>https://www.defenseculture.mil/Assessment-to-Solutions/A2S-Home/</a:t>
            </a:r>
            <a:r>
              <a:rPr lang="en-US" b="0" i="0" u="none" strike="noStrike">
                <a:solidFill>
                  <a:srgbClr val="0D92EE"/>
                </a:solidFill>
                <a:effectLst/>
                <a:latin typeface="Arial" panose="020B0604020202020204" pitchFamily="34" charset="0"/>
                <a:ea typeface="Roboto"/>
                <a:cs typeface="Arial" panose="020B0604020202020204" pitchFamily="34" charset="0"/>
              </a:rPr>
              <a:t>**</a:t>
            </a:r>
            <a:endParaRPr lang="en-US" b="0">
              <a:latin typeface="Arial" panose="020B0604020202020204" pitchFamily="34" charset="0"/>
              <a:ea typeface="Roboto"/>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12</a:t>
            </a:fld>
            <a:endParaRPr lang="en-US"/>
          </a:p>
        </p:txBody>
      </p:sp>
    </p:spTree>
    <p:extLst>
      <p:ext uri="{BB962C8B-B14F-4D97-AF65-F5344CB8AC3E}">
        <p14:creationId xmlns:p14="http://schemas.microsoft.com/office/powerpoint/2010/main" val="987179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a:solidFill>
                  <a:srgbClr val="000000"/>
                </a:solidFill>
                <a:effectLst/>
                <a:latin typeface="Roboto" panose="02000000000000000000" pitchFamily="2" charset="0"/>
              </a:rPr>
              <a:t>The DEOCS is a survey conducted by the Department of Defense (DoD) Office of People Analytics (OPA) to provide information we can use to improve our unit/organizational climate. The survey asked questions about your experience at our unit/organization. The combined responses to these questions provides us with important feedback about our current climate and help to identify strengths and challenges that may impact our unit/organization.</a:t>
            </a:r>
          </a:p>
          <a:p>
            <a:pPr marL="171450" lvl="0" indent="-171450">
              <a:buFont typeface="Arial" panose="020B0604020202020204" pitchFamily="34" charset="0"/>
              <a:buChar char="•"/>
            </a:pPr>
            <a:r>
              <a:rPr lang="en-US" b="0" i="0">
                <a:solidFill>
                  <a:srgbClr val="000000"/>
                </a:solidFill>
                <a:effectLst/>
                <a:latin typeface="Roboto" panose="02000000000000000000" pitchFamily="2" charset="0"/>
              </a:rPr>
              <a:t>DoD is committed to safeguarding the information of all participants. The DEOCS system has privacy policies and secure technology in place to protect all personally identifiable information.</a:t>
            </a:r>
          </a:p>
          <a:p>
            <a:pPr marL="171450" lvl="0" indent="-171450">
              <a:buFont typeface="Arial" panose="020B0604020202020204" pitchFamily="34" charset="0"/>
              <a:buChar char="•"/>
            </a:pPr>
            <a:r>
              <a:rPr lang="en-US" b="0" i="0">
                <a:solidFill>
                  <a:srgbClr val="000000"/>
                </a:solidFill>
                <a:effectLst/>
                <a:latin typeface="Roboto" panose="02000000000000000000" pitchFamily="2" charset="0"/>
              </a:rPr>
              <a:t>Survey participant answers are protected and kept confidential. No one, including myself, our survey administrator, the DEOCS team or other unit leaders can view who has or has not completed the survey nor are they able to access specific individuals’ survey responses.</a:t>
            </a:r>
          </a:p>
          <a:p>
            <a:pPr marL="171450" lvl="0" indent="-171450">
              <a:buFont typeface="Arial" panose="020B0604020202020204" pitchFamily="34" charset="0"/>
              <a:buChar char="•"/>
            </a:pPr>
            <a:r>
              <a:rPr lang="en-US" b="0" i="0">
                <a:solidFill>
                  <a:srgbClr val="000000"/>
                </a:solidFill>
                <a:effectLst/>
                <a:latin typeface="Roboto" panose="02000000000000000000" pitchFamily="2" charset="0"/>
              </a:rPr>
              <a:t>Results for subgroups or demographic categories with fewer than five participants are not reported.</a:t>
            </a:r>
          </a:p>
          <a:p>
            <a:pPr marL="171450" lvl="0" indent="-171450">
              <a:buFont typeface="Arial" panose="020B0604020202020204" pitchFamily="34" charset="0"/>
              <a:buChar char="•"/>
            </a:pPr>
            <a:r>
              <a:rPr lang="en-US" b="0" i="0">
                <a:solidFill>
                  <a:srgbClr val="000000"/>
                </a:solidFill>
                <a:effectLst/>
                <a:latin typeface="Roboto" panose="02000000000000000000" pitchFamily="2" charset="0"/>
              </a:rPr>
              <a:t>Short answer results are provided as part of our DEOCS report. These results are never linked to specific individuals and survey participants are repeatedly urged repeatedly, while taking the survey, to make sure they do not unintentionally identify themselves within their written comments. </a:t>
            </a:r>
          </a:p>
          <a:p>
            <a:pPr marL="0" lvl="0" indent="0">
              <a:buFont typeface="Arial" panose="020B0604020202020204" pitchFamily="34" charset="0"/>
              <a:buNone/>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13</a:t>
            </a:fld>
            <a:endParaRPr lang="en-US"/>
          </a:p>
        </p:txBody>
      </p:sp>
    </p:spTree>
    <p:extLst>
      <p:ext uri="{BB962C8B-B14F-4D97-AF65-F5344CB8AC3E}">
        <p14:creationId xmlns:p14="http://schemas.microsoft.com/office/powerpoint/2010/main" val="929873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a:solidFill>
                  <a:srgbClr val="000000"/>
                </a:solidFill>
                <a:effectLst/>
                <a:latin typeface="Roboto" panose="02000000000000000000" pitchFamily="2" charset="0"/>
              </a:rPr>
              <a:t>Introduce your CCA team members and their role on the team.</a:t>
            </a:r>
          </a:p>
          <a:p>
            <a:pPr marL="171450" lvl="0" indent="-171450">
              <a:buFont typeface="Arial" panose="020B0604020202020204" pitchFamily="34" charset="0"/>
              <a:buChar char="•"/>
            </a:pPr>
            <a:r>
              <a:rPr lang="en-US" b="0" i="0">
                <a:solidFill>
                  <a:srgbClr val="000000"/>
                </a:solidFill>
                <a:effectLst/>
                <a:latin typeface="Roboto" panose="02000000000000000000" pitchFamily="2" charset="0"/>
              </a:rPr>
              <a:t>Discuss the team’s importance and how they support the CCA process.</a:t>
            </a:r>
          </a:p>
          <a:p>
            <a:pPr marL="171450" lvl="0" indent="-171450">
              <a:buFont typeface="Arial" panose="020B0604020202020204" pitchFamily="34" charset="0"/>
              <a:buChar char="•"/>
            </a:pPr>
            <a:endParaRPr lang="en-US" b="0" i="0">
              <a:solidFill>
                <a:srgbClr val="000000"/>
              </a:solidFill>
              <a:effectLst/>
              <a:latin typeface="Roboto" panose="02000000000000000000" pitchFamily="2" charset="0"/>
            </a:endParaRPr>
          </a:p>
          <a:p>
            <a:endParaRPr lang="en-US" b="1"/>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14</a:t>
            </a:fld>
            <a:endParaRPr lang="en-US"/>
          </a:p>
        </p:txBody>
      </p:sp>
    </p:spTree>
    <p:extLst>
      <p:ext uri="{BB962C8B-B14F-4D97-AF65-F5344CB8AC3E}">
        <p14:creationId xmlns:p14="http://schemas.microsoft.com/office/powerpoint/2010/main" val="3712911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a:solidFill>
                  <a:srgbClr val="000000"/>
                </a:solidFill>
                <a:effectLst/>
                <a:latin typeface="Arial" panose="020B0604020202020204" pitchFamily="34" charset="0"/>
                <a:cs typeface="Arial" panose="020B0604020202020204" pitchFamily="34" charset="0"/>
              </a:rPr>
              <a:t>Provide an overview of each step of the process.</a:t>
            </a:r>
          </a:p>
          <a:p>
            <a:pPr marL="171450" lvl="0" indent="-171450">
              <a:buFont typeface="Arial" panose="020B0604020202020204" pitchFamily="34" charset="0"/>
              <a:buChar char="•"/>
            </a:pPr>
            <a:endParaRPr lang="en-US" b="0" i="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a:latin typeface="Arial" panose="020B0604020202020204" pitchFamily="34" charset="0"/>
                <a:cs typeface="Arial" panose="020B0604020202020204" pitchFamily="34" charset="0"/>
              </a:rPr>
              <a:t>Consideration </a:t>
            </a:r>
            <a:endParaRPr lang="en-US" sz="1200" b="0"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a:solidFill>
                  <a:srgbClr val="000000"/>
                </a:solidFill>
                <a:effectLst/>
                <a:latin typeface="Arial" panose="020B0604020202020204" pitchFamily="34" charset="0"/>
                <a:cs typeface="Arial" panose="020B0604020202020204" pitchFamily="34" charset="0"/>
              </a:rPr>
              <a:t>This process incorporates the recently published DoDI 6400.11 guidelines.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Refer to DoD Instruction 6400.11 DoD Integrated Primary Prevention Policy for Prevention Workforce and Leaders and/or Service specific guidance.</a:t>
            </a: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15</a:t>
            </a:fld>
            <a:endParaRPr lang="en-US"/>
          </a:p>
        </p:txBody>
      </p:sp>
    </p:spTree>
    <p:extLst>
      <p:ext uri="{BB962C8B-B14F-4D97-AF65-F5344CB8AC3E}">
        <p14:creationId xmlns:p14="http://schemas.microsoft.com/office/powerpoint/2010/main" val="3119427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a:latin typeface="Arial" panose="020B0604020202020204" pitchFamily="34" charset="0"/>
                <a:cs typeface="Arial" panose="020B0604020202020204" pitchFamily="34" charset="0"/>
              </a:rPr>
              <a:t>Suggested Discussion Points </a:t>
            </a:r>
            <a:endParaRPr lang="en-US" sz="1800" b="0"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800" b="0" i="0">
                <a:solidFill>
                  <a:srgbClr val="000000"/>
                </a:solidFill>
                <a:effectLst/>
                <a:latin typeface="Roboto" panose="02000000000000000000" pitchFamily="2" charset="0"/>
              </a:rPr>
              <a:t>Thank unit/organization members for their participation.</a:t>
            </a:r>
          </a:p>
          <a:p>
            <a:pPr marL="171450" lvl="0" indent="-171450">
              <a:buFont typeface="Arial" panose="020B0604020202020204" pitchFamily="34" charset="0"/>
              <a:buChar char="•"/>
            </a:pPr>
            <a:r>
              <a:rPr lang="en-US" sz="1800" b="0" i="0">
                <a:solidFill>
                  <a:srgbClr val="000000"/>
                </a:solidFill>
                <a:effectLst/>
                <a:latin typeface="Roboto" panose="02000000000000000000" pitchFamily="2" charset="0"/>
              </a:rPr>
              <a:t>State the overall response rate for your unit/organization, as well as by subgroup (if applicable).</a:t>
            </a:r>
          </a:p>
          <a:p>
            <a:pPr marL="171450" lvl="0" indent="-171450">
              <a:buFont typeface="Arial" panose="020B0604020202020204" pitchFamily="34" charset="0"/>
              <a:buChar char="•"/>
            </a:pPr>
            <a:r>
              <a:rPr lang="en-US" sz="1800" b="0" i="0">
                <a:solidFill>
                  <a:srgbClr val="000000"/>
                </a:solidFill>
                <a:effectLst/>
                <a:latin typeface="Roboto" panose="02000000000000000000" pitchFamily="2" charset="0"/>
              </a:rPr>
              <a:t>Note that results are more reliable the higher the completion rate, the greater confidence we can have in our DEOCS results.</a:t>
            </a:r>
          </a:p>
          <a:p>
            <a:pPr marL="0" lvl="0" indent="0">
              <a:buFont typeface="Arial" panose="020B0604020202020204" pitchFamily="34" charset="0"/>
              <a:buNone/>
            </a:pPr>
            <a:endParaRPr lang="en-US" sz="1800"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16</a:t>
            </a:fld>
            <a:endParaRPr lang="en-US"/>
          </a:p>
        </p:txBody>
      </p:sp>
    </p:spTree>
    <p:extLst>
      <p:ext uri="{BB962C8B-B14F-4D97-AF65-F5344CB8AC3E}">
        <p14:creationId xmlns:p14="http://schemas.microsoft.com/office/powerpoint/2010/main" val="2522925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17</a:t>
            </a:fld>
            <a:endParaRPr lang="en-US"/>
          </a:p>
        </p:txBody>
      </p:sp>
    </p:spTree>
    <p:extLst>
      <p:ext uri="{BB962C8B-B14F-4D97-AF65-F5344CB8AC3E}">
        <p14:creationId xmlns:p14="http://schemas.microsoft.com/office/powerpoint/2010/main" val="1135296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18</a:t>
            </a:fld>
            <a:endParaRPr lang="en-US"/>
          </a:p>
        </p:txBody>
      </p:sp>
    </p:spTree>
    <p:extLst>
      <p:ext uri="{BB962C8B-B14F-4D97-AF65-F5344CB8AC3E}">
        <p14:creationId xmlns:p14="http://schemas.microsoft.com/office/powerpoint/2010/main" val="2919872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19</a:t>
            </a:fld>
            <a:endParaRPr lang="en-US"/>
          </a:p>
        </p:txBody>
      </p:sp>
    </p:spTree>
    <p:extLst>
      <p:ext uri="{BB962C8B-B14F-4D97-AF65-F5344CB8AC3E}">
        <p14:creationId xmlns:p14="http://schemas.microsoft.com/office/powerpoint/2010/main" val="278110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0">
                <a:solidFill>
                  <a:srgbClr val="000000"/>
                </a:solidFill>
                <a:effectLst/>
                <a:latin typeface="Roboto" panose="02000000000000000000" pitchFamily="2" charset="0"/>
              </a:rPr>
              <a:t>Slides 1-12 are tutorial slides only. This slide should be deleted from the deck prior to delivering/distributing this brief.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a:solidFill>
                  <a:srgbClr val="000000"/>
                </a:solidFill>
                <a:effectLst/>
                <a:latin typeface="Roboto" panose="02000000000000000000" pitchFamily="2" charset="0"/>
              </a:rPr>
              <a:t>If you have questions, feedback or need assistance with this resource, please e-mail the DEOCS User Support Team at DEOCS_Support@forsmarsh.com.</a:t>
            </a:r>
          </a:p>
          <a:p>
            <a:pPr marL="0" lvl="0" indent="0">
              <a:buFont typeface="Arial" panose="020B0604020202020204" pitchFamily="34" charset="0"/>
              <a:buNone/>
            </a:pPr>
            <a:endParaRPr lang="en-US" b="0" i="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a:solidFill>
                  <a:srgbClr val="000000"/>
                </a:solidFill>
                <a:effectLst/>
                <a:latin typeface="Arial" panose="020B0604020202020204" pitchFamily="34" charset="0"/>
                <a:ea typeface="Roboto"/>
                <a:cs typeface="Arial" panose="020B0604020202020204" pitchFamily="34" charset="0"/>
              </a:rPr>
              <a:t>**For additional DEOCS support material, please visit “Assessment to Solutions” at: </a:t>
            </a:r>
            <a:r>
              <a:rPr lang="en-US" b="0" i="0" u="none" strike="noStrike">
                <a:solidFill>
                  <a:srgbClr val="0D92EE"/>
                </a:solidFill>
                <a:effectLst/>
                <a:latin typeface="Arial" panose="020B0604020202020204" pitchFamily="34" charset="0"/>
                <a:ea typeface="Roboto"/>
                <a:cs typeface="Arial" panose="020B0604020202020204" pitchFamily="34" charset="0"/>
                <a:hlinkClick r:id="rId3"/>
              </a:rPr>
              <a:t>https://www.defenseculture.mil/Assessment-to-Solutions/A2S-Home/</a:t>
            </a:r>
            <a:r>
              <a:rPr lang="en-US" b="0" i="0" u="none" strike="noStrike">
                <a:solidFill>
                  <a:srgbClr val="0D92EE"/>
                </a:solidFill>
                <a:effectLst/>
                <a:latin typeface="Arial" panose="020B0604020202020204" pitchFamily="34" charset="0"/>
                <a:ea typeface="Roboto"/>
                <a:cs typeface="Arial" panose="020B0604020202020204" pitchFamily="34" charset="0"/>
              </a:rPr>
              <a:t>**</a:t>
            </a:r>
            <a:endParaRPr lang="en-US" b="0">
              <a:latin typeface="Arial" panose="020B0604020202020204" pitchFamily="34" charset="0"/>
              <a:ea typeface="Roboto"/>
              <a:cs typeface="Arial" panose="020B0604020202020204" pitchFamily="34" charset="0"/>
            </a:endParaRPr>
          </a:p>
          <a:p>
            <a:pPr marL="0" lvl="0" indent="0">
              <a:buFont typeface="Arial" panose="020B0604020202020204" pitchFamily="34" charset="0"/>
              <a:buNone/>
            </a:pPr>
            <a:endParaRPr lang="en-US" b="0" i="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2</a:t>
            </a:fld>
            <a:endParaRPr lang="en-US"/>
          </a:p>
        </p:txBody>
      </p:sp>
    </p:spTree>
    <p:extLst>
      <p:ext uri="{BB962C8B-B14F-4D97-AF65-F5344CB8AC3E}">
        <p14:creationId xmlns:p14="http://schemas.microsoft.com/office/powerpoint/2010/main" val="2438762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20</a:t>
            </a:fld>
            <a:endParaRPr lang="en-US"/>
          </a:p>
        </p:txBody>
      </p:sp>
    </p:spTree>
    <p:extLst>
      <p:ext uri="{BB962C8B-B14F-4D97-AF65-F5344CB8AC3E}">
        <p14:creationId xmlns:p14="http://schemas.microsoft.com/office/powerpoint/2010/main" val="3668800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21</a:t>
            </a:fld>
            <a:endParaRPr lang="en-US"/>
          </a:p>
        </p:txBody>
      </p:sp>
    </p:spTree>
    <p:extLst>
      <p:ext uri="{BB962C8B-B14F-4D97-AF65-F5344CB8AC3E}">
        <p14:creationId xmlns:p14="http://schemas.microsoft.com/office/powerpoint/2010/main" val="2794162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u="none" strike="noStrike" baseline="0">
                <a:solidFill>
                  <a:srgbClr val="FFFFFF"/>
                </a:solidFill>
                <a:latin typeface="Arial" panose="020B0604020202020204" pitchFamily="34" charset="0"/>
                <a:cs typeface="Arial" panose="020B0604020202020204" pitchFamily="34" charset="0"/>
              </a:rPr>
              <a:t>Higher favorable ratings on protective factors are linked to a higher likelihood of positive outcomes, such as improved performance or readiness and higher retention and a lower likelihood of negative outcomes, such as racial/ethnic harassment and discrimination, suicide, sexual harassment, and sexual assault. </a:t>
            </a:r>
            <a:endParaRPr lang="en-US" sz="1200" b="0" i="0" u="none" strike="noStrike" baseline="0">
              <a:solidFill>
                <a:srgbClr val="000000"/>
              </a:solidFill>
              <a:effectLst/>
              <a:latin typeface="Roboto" panose="02000000000000000000" pitchFamily="2" charset="0"/>
              <a:cs typeface="Arial" panose="020B0604020202020204" pitchFamily="34" charset="0"/>
            </a:endParaRPr>
          </a:p>
          <a:p>
            <a:pPr marL="171450" indent="-171450">
              <a:buFont typeface="Arial" panose="020B0604020202020204" pitchFamily="34" charset="0"/>
              <a:buChar char="•"/>
            </a:pPr>
            <a:r>
              <a:rPr lang="en-US" sz="1200" b="0" i="0" u="none" strike="noStrike" baseline="0">
                <a:solidFill>
                  <a:srgbClr val="000000"/>
                </a:solidFill>
                <a:effectLst/>
                <a:latin typeface="Roboto" panose="02000000000000000000" pitchFamily="2" charset="0"/>
                <a:cs typeface="Arial" panose="020B0604020202020204" pitchFamily="34" charset="0"/>
              </a:rPr>
              <a:t>You do </a:t>
            </a:r>
            <a:r>
              <a:rPr lang="en-US" sz="1200" b="1" i="0" u="sng" strike="noStrike" baseline="0">
                <a:solidFill>
                  <a:srgbClr val="000000"/>
                </a:solidFill>
                <a:effectLst/>
                <a:latin typeface="Roboto" panose="02000000000000000000" pitchFamily="2" charset="0"/>
                <a:cs typeface="Arial" panose="020B0604020202020204" pitchFamily="34" charset="0"/>
              </a:rPr>
              <a:t>not</a:t>
            </a:r>
            <a:r>
              <a:rPr lang="en-US" sz="1200" b="0" i="0" u="none" strike="noStrike" baseline="0">
                <a:solidFill>
                  <a:srgbClr val="000000"/>
                </a:solidFill>
                <a:effectLst/>
                <a:latin typeface="Roboto" panose="02000000000000000000" pitchFamily="2" charset="0"/>
                <a:cs typeface="Arial" panose="020B0604020202020204" pitchFamily="34" charset="0"/>
              </a:rPr>
              <a:t> need to present the results for every factor. It’s recommended that you </a:t>
            </a:r>
            <a:r>
              <a:rPr lang="en-US" sz="1200" b="1" i="0" u="sng" strike="noStrike" baseline="0">
                <a:solidFill>
                  <a:srgbClr val="000000"/>
                </a:solidFill>
                <a:effectLst/>
                <a:latin typeface="Roboto" panose="02000000000000000000" pitchFamily="2" charset="0"/>
                <a:cs typeface="Arial" panose="020B0604020202020204" pitchFamily="34" charset="0"/>
              </a:rPr>
              <a:t>select the factors that are most meaningful/relevant for your unit</a:t>
            </a:r>
            <a:r>
              <a:rPr lang="en-US" sz="1200" b="0" i="0" u="none" strike="noStrike" baseline="0">
                <a:solidFill>
                  <a:srgbClr val="000000"/>
                </a:solidFill>
                <a:effectLst/>
                <a:latin typeface="Roboto" panose="02000000000000000000" pitchFamily="2" charset="0"/>
                <a:cs typeface="Arial" panose="020B0604020202020204" pitchFamily="34" charset="0"/>
              </a:rPr>
              <a:t> as determined by your current and/or previous DEOCS results.</a:t>
            </a:r>
            <a:endParaRPr lang="en-US" b="0" i="0">
              <a:solidFill>
                <a:srgbClr val="000000"/>
              </a:solidFill>
              <a:effectLst/>
              <a:latin typeface="Roboto" panose="02000000000000000000" pitchFamily="2" charset="0"/>
            </a:endParaRPr>
          </a:p>
          <a:p>
            <a:endParaRPr lang="en-US"/>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22</a:t>
            </a:fld>
            <a:endParaRPr lang="en-US"/>
          </a:p>
        </p:txBody>
      </p:sp>
    </p:spTree>
    <p:extLst>
      <p:ext uri="{BB962C8B-B14F-4D97-AF65-F5344CB8AC3E}">
        <p14:creationId xmlns:p14="http://schemas.microsoft.com/office/powerpoint/2010/main" val="1340975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Highlight the factors with the highest and lowest favorable ratings.</a:t>
            </a:r>
          </a:p>
          <a:p>
            <a:pPr marL="171450" indent="-171450">
              <a:buFont typeface="Arial" panose="020B0604020202020204" pitchFamily="34" charset="0"/>
              <a:buChar cha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23</a:t>
            </a:fld>
            <a:endParaRPr lang="en-US"/>
          </a:p>
        </p:txBody>
      </p:sp>
    </p:spTree>
    <p:extLst>
      <p:ext uri="{BB962C8B-B14F-4D97-AF65-F5344CB8AC3E}">
        <p14:creationId xmlns:p14="http://schemas.microsoft.com/office/powerpoint/2010/main" val="3805389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latin typeface="Arial" panose="020B0604020202020204" pitchFamily="34" charset="0"/>
                <a:cs typeface="Arial" panose="020B0604020202020204" pitchFamily="34" charset="0"/>
              </a:rPr>
              <a:t>This is a duplicate slide of the previous slide without the Important Note. Only one Favorable Ratings slide is needed to present results. </a:t>
            </a:r>
            <a:endParaRPr lang="en-US" b="1" u="sng" dirty="0">
              <a:latin typeface="Arial" panose="020B0604020202020204" pitchFamily="34" charset="0"/>
              <a:cs typeface="Arial" panose="020B0604020202020204" pitchFamily="34" charset="0"/>
            </a:endParaRPr>
          </a:p>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t>Highlight the factors with the highest and lowest favorable ratings.</a:t>
            </a:r>
          </a:p>
          <a:p>
            <a:pPr marL="171450" indent="-171450">
              <a:buFont typeface="Arial" panose="020B0604020202020204" pitchFamily="34" charset="0"/>
              <a:buChar cha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24</a:t>
            </a:fld>
            <a:endParaRPr lang="en-US"/>
          </a:p>
        </p:txBody>
      </p:sp>
    </p:spTree>
    <p:extLst>
      <p:ext uri="{BB962C8B-B14F-4D97-AF65-F5344CB8AC3E}">
        <p14:creationId xmlns:p14="http://schemas.microsoft.com/office/powerpoint/2010/main" val="20188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a:t>**</a:t>
            </a:r>
            <a:r>
              <a:rPr lang="en-US" b="0" u="none"/>
              <a:t>Delete slide if trend data is not available.</a:t>
            </a:r>
            <a:r>
              <a:rPr lang="en-US" b="1" u="none"/>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a:latin typeface="Arial" panose="020B0604020202020204" pitchFamily="34" charset="0"/>
              <a:cs typeface="Arial" panose="020B0604020202020204" pitchFamily="34" charset="0"/>
            </a:endParaRPr>
          </a:p>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Identify any noteworthy trends.</a:t>
            </a:r>
          </a:p>
        </p:txBody>
      </p:sp>
      <p:sp>
        <p:nvSpPr>
          <p:cNvPr id="4" name="Slide Number Placeholder 3"/>
          <p:cNvSpPr>
            <a:spLocks noGrp="1"/>
          </p:cNvSpPr>
          <p:nvPr>
            <p:ph type="sldNum" sz="quarter" idx="5"/>
          </p:nvPr>
        </p:nvSpPr>
        <p:spPr/>
        <p:txBody>
          <a:bodyPr/>
          <a:lstStyle/>
          <a:p>
            <a:fld id="{6C080711-4F71-4355-A5E2-361F946D3F72}" type="slidenum">
              <a:rPr lang="en-US" smtClean="0"/>
              <a:t>25</a:t>
            </a:fld>
            <a:endParaRPr lang="en-US"/>
          </a:p>
        </p:txBody>
      </p:sp>
    </p:spTree>
    <p:extLst>
      <p:ext uri="{BB962C8B-B14F-4D97-AF65-F5344CB8AC3E}">
        <p14:creationId xmlns:p14="http://schemas.microsoft.com/office/powerpoint/2010/main" val="2572045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latin typeface="Arial" panose="020B0604020202020204" pitchFamily="34" charset="0"/>
                <a:cs typeface="Arial" panose="020B0604020202020204" pitchFamily="34" charset="0"/>
              </a:rPr>
              <a:t>This is a duplicate slide of the previous slide without the Important Note. Only one Trends Over Time slide is needed to present results. </a:t>
            </a:r>
            <a:endParaRPr lang="en-US" b="1" u="none" dirty="0"/>
          </a:p>
          <a:p>
            <a:r>
              <a:rPr lang="en-US" b="1" u="none" dirty="0"/>
              <a:t>**</a:t>
            </a:r>
            <a:r>
              <a:rPr lang="en-US" b="0" u="none" dirty="0"/>
              <a:t>Delete slide if trend data is not available.</a:t>
            </a:r>
            <a:r>
              <a:rPr lang="en-US" b="1"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t>Identify any noteworthy trends.</a:t>
            </a:r>
          </a:p>
        </p:txBody>
      </p:sp>
      <p:sp>
        <p:nvSpPr>
          <p:cNvPr id="4" name="Slide Number Placeholder 3"/>
          <p:cNvSpPr>
            <a:spLocks noGrp="1"/>
          </p:cNvSpPr>
          <p:nvPr>
            <p:ph type="sldNum" sz="quarter" idx="5"/>
          </p:nvPr>
        </p:nvSpPr>
        <p:spPr/>
        <p:txBody>
          <a:bodyPr/>
          <a:lstStyle/>
          <a:p>
            <a:fld id="{6C080711-4F71-4355-A5E2-361F946D3F72}" type="slidenum">
              <a:rPr lang="en-US" smtClean="0"/>
              <a:t>26</a:t>
            </a:fld>
            <a:endParaRPr lang="en-US"/>
          </a:p>
        </p:txBody>
      </p:sp>
    </p:spTree>
    <p:extLst>
      <p:ext uri="{BB962C8B-B14F-4D97-AF65-F5344CB8AC3E}">
        <p14:creationId xmlns:p14="http://schemas.microsoft.com/office/powerpoint/2010/main" val="1172664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Cohesion</a:t>
            </a:r>
            <a:r>
              <a:rPr lang="en-US" b="0" i="0"/>
              <a:t> </a:t>
            </a:r>
            <a:r>
              <a:rPr lang="en-US" b="0"/>
              <a:t>assesses whether individuals in a workplace care about each other, share the same mission and goals, and work together effectively.</a:t>
            </a:r>
          </a:p>
          <a:p>
            <a:pPr marL="0" lvl="0" indent="0">
              <a:buFont typeface="Arial" panose="020B0604020202020204" pitchFamily="34" charset="0"/>
              <a:buNone/>
            </a:pPr>
            <a:endParaRPr lang="en-US" b="0"/>
          </a:p>
          <a:p>
            <a:pPr marL="0" lvl="0" indent="0">
              <a:buFont typeface="Arial" panose="020B0604020202020204" pitchFamily="34" charset="0"/>
              <a:buNone/>
            </a:pPr>
            <a:r>
              <a:rPr lang="en-US" b="0"/>
              <a:t>Items used to assess </a:t>
            </a:r>
            <a:r>
              <a:rPr lang="en-US" b="0" i="1"/>
              <a:t>Cohesion</a:t>
            </a:r>
            <a:r>
              <a:rPr lang="en-US" b="0"/>
              <a:t> on the DEOCS using a five-point response scale from </a:t>
            </a:r>
            <a:r>
              <a:rPr lang="en-US" b="0" i="1"/>
              <a:t>Strongly Disagree </a:t>
            </a:r>
            <a:r>
              <a:rPr lang="en-US" b="0"/>
              <a:t>to </a:t>
            </a:r>
            <a:r>
              <a:rPr lang="en-US" b="0" i="1"/>
              <a:t>Strongly Agree</a:t>
            </a:r>
            <a:r>
              <a:rPr lang="en-US" b="0"/>
              <a:t>:</a:t>
            </a:r>
          </a:p>
          <a:p>
            <a:pPr marL="285750" marR="0" lvl="0" indent="-285750" fontAlgn="base">
              <a:lnSpc>
                <a:spcPct val="107000"/>
              </a:lnSpc>
              <a:spcBef>
                <a:spcPts val="0"/>
              </a:spcBef>
              <a:spcAft>
                <a:spcPts val="0"/>
              </a:spcAft>
              <a:buSzPts val="1000"/>
              <a:buFont typeface="Arial" panose="020B0604020202020204" pitchFamily="34" charset="0"/>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in my unit work well as a team.</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fontAlgn="base">
              <a:lnSpc>
                <a:spcPct val="107000"/>
              </a:lnSpc>
              <a:spcBef>
                <a:spcPts val="0"/>
              </a:spcBef>
              <a:spcAft>
                <a:spcPts val="0"/>
              </a:spcAft>
              <a:buSzPts val="1000"/>
              <a:buFont typeface="Arial" panose="020B0604020202020204" pitchFamily="34" charset="0"/>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in my unit trust each other.</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a:p>
          <a:p>
            <a:pPr marL="0" lvl="0" indent="0">
              <a:buFont typeface="Arial" panose="020B0604020202020204" pitchFamily="34" charset="0"/>
              <a:buNone/>
            </a:pPr>
            <a:r>
              <a:rPr lang="en-US" b="1" u="sng"/>
              <a:t>Should We Share These Results?</a:t>
            </a:r>
          </a:p>
          <a:p>
            <a:pPr marL="171450" lvl="0" indent="-171450">
              <a:buFont typeface="Arial" panose="020B0604020202020204" pitchFamily="34" charset="0"/>
              <a:buChar char="•"/>
            </a:pPr>
            <a:r>
              <a:rPr lang="en-US" b="0"/>
              <a:t>Share results if the favorable rating is a top strength within the unit/organization.</a:t>
            </a:r>
          </a:p>
          <a:p>
            <a:pPr marL="171450" lvl="0" indent="-171450">
              <a:buFont typeface="Arial" panose="020B0604020202020204" pitchFamily="34" charset="0"/>
              <a:buChar char="•"/>
            </a:pPr>
            <a:r>
              <a:rPr lang="en-US" b="0"/>
              <a:t>Share results if Factor Rating Alert icon appears, which indicates a </a:t>
            </a:r>
            <a:r>
              <a:rPr lang="en-US" b="1"/>
              <a:t>very low favorable rating</a:t>
            </a:r>
            <a:r>
              <a:rPr lang="en-US" b="0"/>
              <a:t>.</a:t>
            </a:r>
          </a:p>
          <a:p>
            <a:pPr marL="171450" lvl="0" indent="-171450">
              <a:buFont typeface="Arial" panose="020B0604020202020204" pitchFamily="34" charset="0"/>
              <a:buChar char="•"/>
            </a:pPr>
            <a:r>
              <a:rPr lang="en-US" b="0"/>
              <a:t>Share results if the unit/organizational commander or leader believes there is another reason to share with personnel. For example, it is a previously identified area of importance or there was a notable rating increase/decrease since the last DEOCS administration, if applicable (click on trend icon in DEOCS Dashboard to view trend information). </a:t>
            </a:r>
          </a:p>
          <a:p>
            <a:endParaRPr lang="en-US" b="1" u="sng"/>
          </a:p>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Factor rating percentages are based on the number of individuals who responded to the DEOCS, not the unit’s/organization’s total manpower strength.</a:t>
            </a:r>
          </a:p>
          <a:p>
            <a:pPr marL="628650" lvl="1" indent="-171450">
              <a:buFont typeface="Arial" panose="020B0604020202020204" pitchFamily="34" charset="0"/>
              <a:buChar char="•"/>
            </a:pPr>
            <a:r>
              <a:rPr lang="en-US" b="0"/>
              <a:t>Do these findings reflect known strengths/areas for improvement within the unit/organization?</a:t>
            </a:r>
          </a:p>
          <a:p>
            <a:pPr marL="628650" lvl="1" indent="-171450">
              <a:buFont typeface="Arial" panose="020B0604020202020204" pitchFamily="34" charset="0"/>
              <a:buChar char="•"/>
            </a:pPr>
            <a:r>
              <a:rPr lang="en-US" b="0"/>
              <a:t>Any surprises?</a:t>
            </a:r>
          </a:p>
          <a:p>
            <a:pPr marL="171450" lvl="0" indent="-171450">
              <a:buFont typeface="Arial" panose="020B0604020202020204" pitchFamily="34" charset="0"/>
              <a:buChar char="•"/>
            </a:pPr>
            <a:r>
              <a:rPr lang="en-US" b="0"/>
              <a:t>Are there any initiatives already in place (or planned) to address areas for improvement?</a:t>
            </a:r>
          </a:p>
          <a:p>
            <a:pPr marL="171450" lvl="0" indent="-171450">
              <a:buFont typeface="Arial" panose="020B0604020202020204" pitchFamily="34" charset="0"/>
              <a:buChar char="•"/>
            </a:pPr>
            <a:r>
              <a:rPr lang="en-US" b="0"/>
              <a:t>Are there any initiatives already in place that may be contributing to top strength areas?</a:t>
            </a:r>
          </a:p>
          <a:p>
            <a:pPr marL="171450" indent="-171450">
              <a:buFont typeface="Arial" panose="020B0604020202020204" pitchFamily="34" charset="0"/>
              <a:buChar char="•"/>
            </a:pPr>
            <a:r>
              <a:rPr lang="en-US" b="1">
                <a:latin typeface="Arial" panose="020B0604020202020204" pitchFamily="34" charset="0"/>
                <a:cs typeface="Arial" panose="020B0604020202020204" pitchFamily="34" charset="0"/>
              </a:rPr>
              <a:t>Favorable rating</a:t>
            </a:r>
            <a:r>
              <a:rPr lang="en-US" b="0">
                <a:latin typeface="Arial" panose="020B0604020202020204" pitchFamily="34" charset="0"/>
                <a:cs typeface="Arial" panose="020B0604020202020204" pitchFamily="34" charset="0"/>
              </a:rPr>
              <a:t> (represented with green) indicates the extent to which the unit/organization is </a:t>
            </a:r>
            <a:r>
              <a:rPr lang="en-US" b="1">
                <a:latin typeface="Arial" panose="020B0604020202020204" pitchFamily="34" charset="0"/>
                <a:cs typeface="Arial" panose="020B0604020202020204" pitchFamily="34" charset="0"/>
              </a:rPr>
              <a:t>Cohesive</a:t>
            </a:r>
            <a:r>
              <a:rPr lang="en-US" b="0">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a:latin typeface="Arial" panose="020B0604020202020204" pitchFamily="34" charset="0"/>
                <a:cs typeface="Arial" panose="020B0604020202020204" pitchFamily="34" charset="0"/>
              </a:rPr>
              <a:t>Neutral rating </a:t>
            </a:r>
            <a:r>
              <a:rPr lang="en-US" b="0">
                <a:latin typeface="Arial" panose="020B0604020202020204" pitchFamily="34" charset="0"/>
                <a:cs typeface="Arial" panose="020B0604020202020204" pitchFamily="34" charset="0"/>
              </a:rPr>
              <a:t>(represented with yellow) indicates the extent to which the unit/organization is </a:t>
            </a:r>
            <a:r>
              <a:rPr lang="en-US" b="1">
                <a:latin typeface="Arial" panose="020B0604020202020204" pitchFamily="34" charset="0"/>
                <a:cs typeface="Arial" panose="020B0604020202020204" pitchFamily="34" charset="0"/>
              </a:rPr>
              <a:t>Neither Cohesive nor Non-Cohesive</a:t>
            </a:r>
            <a:r>
              <a:rPr lang="en-US" b="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 </a:t>
            </a:r>
            <a:endParaRPr lang="en-US">
              <a:solidFill>
                <a:srgbClr val="000000"/>
              </a:solidFill>
              <a:latin typeface="Arial" panose="020B0604020202020204" pitchFamily="34" charset="0"/>
              <a:ea typeface="Roboto"/>
              <a:cs typeface="Arial" panose="020B0604020202020204" pitchFamily="34" charset="0"/>
            </a:endParaRPr>
          </a:p>
          <a:p>
            <a:pPr marL="171450" indent="-171450">
              <a:buFont typeface="Arial" panose="020B0604020202020204" pitchFamily="34" charset="0"/>
              <a:buChar char="•"/>
            </a:pPr>
            <a:r>
              <a:rPr lang="en-US" b="1" i="0">
                <a:solidFill>
                  <a:srgbClr val="000000"/>
                </a:solidFill>
                <a:effectLst/>
                <a:latin typeface="Arial" panose="020B0604020202020204" pitchFamily="34" charset="0"/>
                <a:ea typeface="Roboto"/>
                <a:cs typeface="Arial" panose="020B0604020202020204" pitchFamily="34" charset="0"/>
              </a:rPr>
              <a:t>Unfavorable rating </a:t>
            </a:r>
            <a:r>
              <a:rPr lang="en-US" b="0" i="0">
                <a:solidFill>
                  <a:srgbClr val="000000"/>
                </a:solidFill>
                <a:effectLst/>
                <a:latin typeface="Arial" panose="020B0604020202020204" pitchFamily="34" charset="0"/>
                <a:ea typeface="Roboto"/>
                <a:cs typeface="Arial" panose="020B0604020202020204" pitchFamily="34" charset="0"/>
              </a:rPr>
              <a:t>(represented with red) indicates the extent to which the unit/organization is </a:t>
            </a:r>
            <a:r>
              <a:rPr lang="en-US" b="1" i="0">
                <a:solidFill>
                  <a:srgbClr val="000000"/>
                </a:solidFill>
                <a:effectLst/>
                <a:latin typeface="Arial" panose="020B0604020202020204" pitchFamily="34" charset="0"/>
                <a:ea typeface="Roboto"/>
                <a:cs typeface="Arial" panose="020B0604020202020204" pitchFamily="34" charset="0"/>
              </a:rPr>
              <a:t>Non</a:t>
            </a:r>
            <a:r>
              <a:rPr lang="en-US" b="1" i="0" baseline="0">
                <a:solidFill>
                  <a:srgbClr val="000000"/>
                </a:solidFill>
                <a:effectLst/>
                <a:latin typeface="Arial" panose="020B0604020202020204" pitchFamily="34" charset="0"/>
                <a:ea typeface="Roboto"/>
                <a:cs typeface="Arial" panose="020B0604020202020204" pitchFamily="34" charset="0"/>
              </a:rPr>
              <a:t>-</a:t>
            </a:r>
            <a:r>
              <a:rPr lang="en-US" b="1" i="0">
                <a:solidFill>
                  <a:srgbClr val="000000"/>
                </a:solidFill>
                <a:effectLst/>
                <a:latin typeface="Arial" panose="020B0604020202020204" pitchFamily="34" charset="0"/>
                <a:ea typeface="Roboto"/>
                <a:cs typeface="Arial" panose="020B0604020202020204" pitchFamily="34" charset="0"/>
              </a:rPr>
              <a:t>Cohesive</a:t>
            </a:r>
            <a:r>
              <a:rPr lang="en-US" b="0" i="0">
                <a:solidFill>
                  <a:srgbClr val="000000"/>
                </a:solidFill>
                <a:effectLst/>
                <a:latin typeface="Arial" panose="020B0604020202020204" pitchFamily="34" charset="0"/>
                <a:ea typeface="Roboto"/>
                <a:cs typeface="Arial" panose="020B0604020202020204" pitchFamily="34" charset="0"/>
              </a:rPr>
              <a:t>.</a:t>
            </a:r>
            <a:endParaRPr lang="en-US" b="0">
              <a:latin typeface="Arial" panose="020B0604020202020204" pitchFamily="34" charset="0"/>
              <a:ea typeface="Robot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27</a:t>
            </a:fld>
            <a:endParaRPr lang="en-US"/>
          </a:p>
        </p:txBody>
      </p:sp>
    </p:spTree>
    <p:extLst>
      <p:ext uri="{BB962C8B-B14F-4D97-AF65-F5344CB8AC3E}">
        <p14:creationId xmlns:p14="http://schemas.microsoft.com/office/powerpoint/2010/main" val="61828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Cohesion Ratings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a:t>
            </a:r>
            <a:r>
              <a:rPr lang="en-US" b="0">
                <a:solidFill>
                  <a:srgbClr val="FF0000"/>
                </a:solidFill>
              </a:rPr>
              <a:t>3</a:t>
            </a:r>
            <a:r>
              <a:rPr lang="en-US" b="0"/>
              <a:t>). </a:t>
            </a:r>
          </a:p>
          <a:p>
            <a:endParaRPr lang="en-US" b="1" u="sng"/>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t>Considerations</a:t>
            </a:r>
          </a:p>
          <a:p>
            <a:pPr marL="171450" lvl="0" indent="-171450">
              <a:buFont typeface="Arial" panose="020B0604020202020204" pitchFamily="34" charset="0"/>
              <a:buChar char="•"/>
            </a:pPr>
            <a:r>
              <a:rPr lang="en-US" b="0"/>
              <a:t>Recommend sharing demographic results. Do not draw explicit comparisons between demographic groups.</a:t>
            </a: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28</a:t>
            </a:fld>
            <a:endParaRPr lang="en-US"/>
          </a:p>
        </p:txBody>
      </p:sp>
    </p:spTree>
    <p:extLst>
      <p:ext uri="{BB962C8B-B14F-4D97-AF65-F5344CB8AC3E}">
        <p14:creationId xmlns:p14="http://schemas.microsoft.com/office/powerpoint/2010/main" val="527962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Connectedness</a:t>
            </a:r>
            <a:r>
              <a:rPr lang="en-US" b="0" i="1" dirty="0"/>
              <a:t> </a:t>
            </a:r>
            <a:r>
              <a:rPr lang="en-US" b="0" dirty="0"/>
              <a:t>measures an individual’s closeness or belongingness to their unit or organization, and their satisfaction with their relationship to, and support from, others in that unit or organization. This also includes organizational identification which is the degree to which an individual views themselves as a member of the organization and to what extent they experience a sense of oneness with the organization’s values, brand, and methods.</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Items used to assess </a:t>
            </a:r>
            <a:r>
              <a:rPr lang="en-US" b="0" i="1" dirty="0"/>
              <a:t>Connectedness</a:t>
            </a:r>
            <a:r>
              <a:rPr lang="en-US" b="0" dirty="0"/>
              <a:t> on the DEOCS using a five-point response scale from </a:t>
            </a:r>
            <a:r>
              <a:rPr lang="en-US" b="0" i="1" dirty="0"/>
              <a:t>Strongly Disagree </a:t>
            </a:r>
            <a:r>
              <a:rPr lang="en-US" b="0" dirty="0"/>
              <a:t>to </a:t>
            </a:r>
            <a:r>
              <a:rPr lang="en-US" b="0" i="1" dirty="0"/>
              <a:t>Strongly Agree</a:t>
            </a:r>
            <a:r>
              <a:rPr lang="en-US" b="0" dirty="0"/>
              <a:t>:</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 feel like I belong.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 feel that there are people I can turn to in times of need.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 think I make things worse for the people in my life.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My future seems dark to me.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1" u="sng" dirty="0"/>
              <a:t>Should We Share These Results?</a:t>
            </a:r>
          </a:p>
          <a:p>
            <a:pPr marL="171450" lvl="0" indent="-171450">
              <a:buFont typeface="Arial" panose="020B0604020202020204" pitchFamily="34" charset="0"/>
              <a:buChar char="•"/>
            </a:pPr>
            <a:r>
              <a:rPr lang="en-US" b="0" dirty="0"/>
              <a:t>Share results if the favorable rating is a top strength within the unit/organization.</a:t>
            </a:r>
          </a:p>
          <a:p>
            <a:pPr marL="171450" lvl="0" indent="-171450">
              <a:buFont typeface="Arial" panose="020B0604020202020204" pitchFamily="34" charset="0"/>
              <a:buChar char="•"/>
            </a:pPr>
            <a:r>
              <a:rPr lang="en-US" b="0" dirty="0"/>
              <a:t>Share results if Factor Rating Alert icon appears, which indicates a </a:t>
            </a:r>
            <a:r>
              <a:rPr lang="en-US" b="1" dirty="0"/>
              <a:t>very low favorable rating</a:t>
            </a:r>
            <a:r>
              <a:rPr lang="en-US" b="0" dirty="0"/>
              <a:t>.</a:t>
            </a:r>
          </a:p>
          <a:p>
            <a:pPr marL="171450" lvl="0" indent="-171450">
              <a:buFont typeface="Arial" panose="020B0604020202020204" pitchFamily="34" charset="0"/>
              <a:buChar char="•"/>
            </a:pPr>
            <a:r>
              <a:rPr lang="en-US" b="0" dirty="0"/>
              <a:t>Share results if the unit/organizational commander or leader believes there is another reason to share with personnel. For example, the factor is a previously identified area of importance or there was a notable rating increase/decrease since the last DEOCS administration, if applicable (click on trend icon in DEOCS Dashboard to view trend information). </a:t>
            </a:r>
          </a:p>
          <a:p>
            <a:endParaRPr lang="en-US" b="1" u="sng" dirty="0"/>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t>Discuss factor rating percentages in relation to unit/organization response rates.</a:t>
            </a:r>
          </a:p>
          <a:p>
            <a:pPr marL="628650" lvl="1" indent="-171450">
              <a:buFont typeface="Arial" panose="020B0604020202020204" pitchFamily="34" charset="0"/>
              <a:buChar char="•"/>
            </a:pPr>
            <a:r>
              <a:rPr lang="en-US" b="0" dirty="0"/>
              <a:t>Do these findings reflect known strengths/areas for improvement within the unit/organization?</a:t>
            </a:r>
          </a:p>
          <a:p>
            <a:pPr marL="628650" lvl="1" indent="-171450">
              <a:buFont typeface="Arial" panose="020B0604020202020204" pitchFamily="34" charset="0"/>
              <a:buChar char="•"/>
            </a:pPr>
            <a:r>
              <a:rPr lang="en-US" b="0" dirty="0"/>
              <a:t>Any surprises?</a:t>
            </a:r>
          </a:p>
          <a:p>
            <a:pPr marL="171450" lvl="0" indent="-171450">
              <a:buFont typeface="Arial" panose="020B0604020202020204" pitchFamily="34" charset="0"/>
              <a:buChar char="•"/>
            </a:pPr>
            <a:r>
              <a:rPr lang="en-US" b="0" dirty="0"/>
              <a:t>Are there any initiatives already in place (or planned) to address areas for improvement?</a:t>
            </a:r>
          </a:p>
          <a:p>
            <a:pPr marL="171450" lvl="0" indent="-171450">
              <a:buFont typeface="Arial" panose="020B0604020202020204" pitchFamily="34" charset="0"/>
              <a:buChar char="•"/>
            </a:pPr>
            <a:r>
              <a:rPr lang="en-US" b="0" dirty="0"/>
              <a:t>Are there any initiatives already in place that may be contributing to top strength areas?</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indicates the extent of </a:t>
            </a:r>
            <a:r>
              <a:rPr lang="en-US" b="1" dirty="0">
                <a:latin typeface="Arial" panose="020B0604020202020204" pitchFamily="34" charset="0"/>
                <a:cs typeface="Arial" panose="020B0604020202020204" pitchFamily="34" charset="0"/>
              </a:rPr>
              <a:t>High Connectedness</a:t>
            </a:r>
            <a:r>
              <a:rPr lang="en-US" b="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of </a:t>
            </a:r>
            <a:r>
              <a:rPr lang="en-US" b="1" dirty="0">
                <a:latin typeface="Arial" panose="020B0604020202020204" pitchFamily="34" charset="0"/>
                <a:cs typeface="Arial" panose="020B0604020202020204" pitchFamily="34" charset="0"/>
              </a:rPr>
              <a:t>Neither High nor Low Connectedness</a:t>
            </a:r>
            <a:r>
              <a:rPr lang="en-US" b="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a:t>
            </a:r>
            <a:r>
              <a:rPr lang="en-US" b="0" dirty="0">
                <a:latin typeface="Arial" panose="020B0604020202020204" pitchFamily="34" charset="0"/>
                <a:cs typeface="Arial" panose="020B0604020202020204" pitchFamily="34" charset="0"/>
              </a:rPr>
              <a:t>indicates the extent of </a:t>
            </a:r>
            <a:r>
              <a:rPr lang="en-US" b="1" i="0" dirty="0">
                <a:solidFill>
                  <a:srgbClr val="000000"/>
                </a:solidFill>
                <a:effectLst/>
                <a:latin typeface="Arial" panose="020B0604020202020204" pitchFamily="34" charset="0"/>
                <a:cs typeface="Arial" panose="020B0604020202020204" pitchFamily="34" charset="0"/>
              </a:rPr>
              <a:t>Low Connectedness</a:t>
            </a:r>
            <a:r>
              <a:rPr lang="en-US" b="0" i="0" dirty="0">
                <a:solidFill>
                  <a:srgbClr val="000000"/>
                </a:solidFill>
                <a:effectLst/>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29</a:t>
            </a:fld>
            <a:endParaRPr lang="en-US"/>
          </a:p>
        </p:txBody>
      </p:sp>
    </p:spTree>
    <p:extLst>
      <p:ext uri="{BB962C8B-B14F-4D97-AF65-F5344CB8AC3E}">
        <p14:creationId xmlns:p14="http://schemas.microsoft.com/office/powerpoint/2010/main" val="248293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Roboto" panose="02000000000000000000" pitchFamily="2"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a:solidFill>
                  <a:srgbClr val="000000"/>
                </a:solidFill>
                <a:effectLst/>
                <a:latin typeface="Roboto" panose="02000000000000000000" pitchFamily="2" charset="0"/>
              </a:rPr>
              <a:t>If you have questions, feedback or need assistance with this resource, please e-mail the DEOCS User Support Team at DEOCS_Support@forsmarsh.com.</a:t>
            </a:r>
          </a:p>
          <a:p>
            <a:pPr marL="0" lvl="0" indent="0">
              <a:buFont typeface="Arial" panose="020B0604020202020204" pitchFamily="34" charset="0"/>
              <a:buNone/>
            </a:pPr>
            <a:endParaRPr lang="en-US" b="0" i="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a:solidFill>
                  <a:srgbClr val="000000"/>
                </a:solidFill>
                <a:effectLst/>
                <a:latin typeface="Arial" panose="020B0604020202020204" pitchFamily="34" charset="0"/>
                <a:ea typeface="Roboto"/>
                <a:cs typeface="Arial" panose="020B0604020202020204" pitchFamily="34" charset="0"/>
              </a:rPr>
              <a:t>**For additional DEOCS support material, please visit “Assessment to Solutions” at: </a:t>
            </a:r>
            <a:r>
              <a:rPr lang="en-US" b="0" i="0" u="none" strike="noStrike">
                <a:solidFill>
                  <a:srgbClr val="0D92EE"/>
                </a:solidFill>
                <a:effectLst/>
                <a:latin typeface="Arial" panose="020B0604020202020204" pitchFamily="34" charset="0"/>
                <a:ea typeface="Roboto"/>
                <a:cs typeface="Arial" panose="020B0604020202020204" pitchFamily="34" charset="0"/>
                <a:hlinkClick r:id="rId3"/>
              </a:rPr>
              <a:t>https://www.defenseculture.mil/Assessment-to-Solutions/A2S-Home/</a:t>
            </a:r>
            <a:r>
              <a:rPr lang="en-US" b="0" i="0" u="none" strike="noStrike">
                <a:solidFill>
                  <a:srgbClr val="0D92EE"/>
                </a:solidFill>
                <a:effectLst/>
                <a:latin typeface="Arial" panose="020B0604020202020204" pitchFamily="34" charset="0"/>
                <a:ea typeface="Roboto"/>
                <a:cs typeface="Arial" panose="020B0604020202020204" pitchFamily="34" charset="0"/>
              </a:rPr>
              <a:t>**</a:t>
            </a:r>
            <a:endParaRPr lang="en-US" b="0">
              <a:latin typeface="Arial" panose="020B0604020202020204" pitchFamily="34" charset="0"/>
              <a:ea typeface="Roboto"/>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3</a:t>
            </a:fld>
            <a:endParaRPr lang="en-US"/>
          </a:p>
        </p:txBody>
      </p:sp>
    </p:spTree>
    <p:extLst>
      <p:ext uri="{BB962C8B-B14F-4D97-AF65-F5344CB8AC3E}">
        <p14:creationId xmlns:p14="http://schemas.microsoft.com/office/powerpoint/2010/main" val="734530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Connectedness Ratings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t>Considerations</a:t>
            </a:r>
          </a:p>
          <a:p>
            <a:pPr marL="171450" lvl="0" indent="-171450">
              <a:buFont typeface="Arial" panose="020B0604020202020204" pitchFamily="34" charset="0"/>
              <a:buChar char="•"/>
            </a:pPr>
            <a:r>
              <a:rPr lang="en-US" b="0"/>
              <a:t>Recommend sharing demographic results. Do not draw explicit comparisons between demographic groups.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30</a:t>
            </a:fld>
            <a:endParaRPr lang="en-US"/>
          </a:p>
        </p:txBody>
      </p:sp>
    </p:spTree>
    <p:extLst>
      <p:ext uri="{BB962C8B-B14F-4D97-AF65-F5344CB8AC3E}">
        <p14:creationId xmlns:p14="http://schemas.microsoft.com/office/powerpoint/2010/main" val="839128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Engagement &amp; Commitment </a:t>
            </a:r>
            <a:r>
              <a:rPr lang="en-US" b="0"/>
              <a:t>measures the extent to which one finds their work fulfilling and is committed to their job and organization. Engaged and committed individuals demonstrate enthusiasm for, and dedication to, the work that they do.</a:t>
            </a:r>
          </a:p>
          <a:p>
            <a:pPr marL="0" lvl="0" indent="0">
              <a:buFont typeface="Arial" panose="020B0604020202020204" pitchFamily="34" charset="0"/>
              <a:buNone/>
            </a:pPr>
            <a:endParaRPr lang="en-US" b="0"/>
          </a:p>
          <a:p>
            <a:pPr marL="0" lvl="0" indent="0">
              <a:buFont typeface="Arial" panose="020B0604020202020204" pitchFamily="34" charset="0"/>
              <a:buNone/>
            </a:pPr>
            <a:r>
              <a:rPr lang="en-US" b="0"/>
              <a:t>Items used to assess </a:t>
            </a:r>
            <a:r>
              <a:rPr lang="en-US" b="0" i="1"/>
              <a:t>Engagement &amp; Commitment</a:t>
            </a:r>
            <a:r>
              <a:rPr lang="en-US" b="0"/>
              <a:t> on the DEOCS using a five-point response scale from </a:t>
            </a:r>
            <a:r>
              <a:rPr lang="en-US" b="0" i="1"/>
              <a:t>Strongly Disagree </a:t>
            </a:r>
            <a:r>
              <a:rPr lang="en-US" b="0"/>
              <a:t>to </a:t>
            </a:r>
            <a:r>
              <a:rPr lang="en-US" b="0" i="1"/>
              <a:t>Strongly Agree</a:t>
            </a:r>
            <a:r>
              <a:rPr lang="en-US" b="0"/>
              <a:t>:</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am proud of my work.</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work has a great deal of personal meaning to me.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am committed to making the military my career.</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a:p>
          <a:p>
            <a:pPr marL="0" lvl="0" indent="0">
              <a:buFont typeface="Arial" panose="020B0604020202020204" pitchFamily="34" charset="0"/>
              <a:buNone/>
            </a:pPr>
            <a:r>
              <a:rPr lang="en-US" b="1" u="sng"/>
              <a:t>Should We Share These Results?</a:t>
            </a:r>
          </a:p>
          <a:p>
            <a:pPr marL="171450" lvl="0" indent="-171450">
              <a:buFont typeface="Arial" panose="020B0604020202020204" pitchFamily="34" charset="0"/>
              <a:buChar char="•"/>
            </a:pPr>
            <a:r>
              <a:rPr lang="en-US" b="0"/>
              <a:t>Share results if the favorable rating is a top strength within the unit/organization.</a:t>
            </a:r>
          </a:p>
          <a:p>
            <a:pPr marL="171450" lvl="0" indent="-171450">
              <a:buFont typeface="Arial" panose="020B0604020202020204" pitchFamily="34" charset="0"/>
              <a:buChar char="•"/>
            </a:pPr>
            <a:r>
              <a:rPr lang="en-US" b="0"/>
              <a:t>Share results if Factor Rating Alert icon appears, which indicates a </a:t>
            </a:r>
            <a:r>
              <a:rPr lang="en-US" b="1"/>
              <a:t>very low favorable rating.</a:t>
            </a:r>
          </a:p>
          <a:p>
            <a:pPr marL="171450" lvl="0" indent="-171450">
              <a:buFont typeface="Arial" panose="020B0604020202020204" pitchFamily="34" charset="0"/>
              <a:buChar char="•"/>
            </a:pPr>
            <a:r>
              <a:rPr lang="en-US" b="0"/>
              <a:t>Share results if the unit/organizational commander or leader believes there is another reason to share with personnel. For example, the factor is a previously identified area of importance or there was a notable rating increase/decrease since the last DEOCS administration, if applicable (click on trend icon in DEOCS Dashboard to view trend information). </a:t>
            </a:r>
          </a:p>
          <a:p>
            <a:endParaRPr lang="en-US" b="1" u="sng"/>
          </a:p>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Discuss factor rating percentages in relation to unit/organization response rates.</a:t>
            </a:r>
          </a:p>
          <a:p>
            <a:pPr marL="628650" lvl="1" indent="-171450">
              <a:buFont typeface="Arial" panose="020B0604020202020204" pitchFamily="34" charset="0"/>
              <a:buChar char="•"/>
            </a:pPr>
            <a:r>
              <a:rPr lang="en-US" b="0"/>
              <a:t>Do these findings reflect known strengths/areas for improvement within the unit/organization?</a:t>
            </a:r>
          </a:p>
          <a:p>
            <a:pPr marL="628650" lvl="1" indent="-171450">
              <a:buFont typeface="Arial" panose="020B0604020202020204" pitchFamily="34" charset="0"/>
              <a:buChar char="•"/>
            </a:pPr>
            <a:r>
              <a:rPr lang="en-US" b="0"/>
              <a:t>Any surprises?</a:t>
            </a:r>
          </a:p>
          <a:p>
            <a:pPr marL="171450" lvl="0" indent="-171450">
              <a:buFont typeface="Arial" panose="020B0604020202020204" pitchFamily="34" charset="0"/>
              <a:buChar char="•"/>
            </a:pPr>
            <a:r>
              <a:rPr lang="en-US" b="0"/>
              <a:t>Are there any initiatives already in place (or planned) to address areas for improvement?</a:t>
            </a:r>
          </a:p>
          <a:p>
            <a:pPr marL="171450" lvl="0" indent="-171450">
              <a:buFont typeface="Arial" panose="020B0604020202020204" pitchFamily="34" charset="0"/>
              <a:buChar char="•"/>
            </a:pPr>
            <a:r>
              <a:rPr lang="en-US" b="0"/>
              <a:t>Are there any initiatives already in place that may be contributing to top strength areas?</a:t>
            </a:r>
          </a:p>
          <a:p>
            <a:pPr marL="171450" lvl="0" indent="-171450">
              <a:buFont typeface="Arial" panose="020B0604020202020204" pitchFamily="34" charset="0"/>
              <a:buChar char="•"/>
            </a:pPr>
            <a:r>
              <a:rPr lang="en-US" b="1">
                <a:latin typeface="Arial" panose="020B0604020202020204" pitchFamily="34" charset="0"/>
                <a:cs typeface="Arial" panose="020B0604020202020204" pitchFamily="34" charset="0"/>
              </a:rPr>
              <a:t>Favorable rating</a:t>
            </a:r>
            <a:r>
              <a:rPr lang="en-US" b="0">
                <a:latin typeface="Arial" panose="020B0604020202020204" pitchFamily="34" charset="0"/>
                <a:cs typeface="Arial" panose="020B0604020202020204" pitchFamily="34" charset="0"/>
              </a:rPr>
              <a:t> (represented with green) indicates the extent to which there is </a:t>
            </a:r>
            <a:r>
              <a:rPr lang="en-US" b="1">
                <a:latin typeface="Arial" panose="020B0604020202020204" pitchFamily="34" charset="0"/>
                <a:cs typeface="Arial" panose="020B0604020202020204" pitchFamily="34" charset="0"/>
              </a:rPr>
              <a:t>Engagement &amp; Commitment </a:t>
            </a:r>
            <a:r>
              <a:rPr lang="en-US" b="0" i="0">
                <a:latin typeface="Arial" panose="020B0604020202020204" pitchFamily="34" charset="0"/>
                <a:cs typeface="Arial" panose="020B0604020202020204" pitchFamily="34" charset="0"/>
              </a:rPr>
              <a:t>to the</a:t>
            </a:r>
            <a:r>
              <a:rPr lang="en-US" b="0" i="0" baseline="0">
                <a:latin typeface="Arial" panose="020B0604020202020204" pitchFamily="34" charset="0"/>
                <a:cs typeface="Arial" panose="020B0604020202020204" pitchFamily="34" charset="0"/>
              </a:rPr>
              <a:t> unit/organization</a:t>
            </a:r>
            <a:r>
              <a:rPr lang="en-US" b="0" i="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a:latin typeface="Arial" panose="020B0604020202020204" pitchFamily="34" charset="0"/>
                <a:cs typeface="Arial" panose="020B0604020202020204" pitchFamily="34" charset="0"/>
              </a:rPr>
              <a:t>Neutral rating </a:t>
            </a:r>
            <a:r>
              <a:rPr lang="en-US" b="0">
                <a:latin typeface="Arial" panose="020B0604020202020204" pitchFamily="34" charset="0"/>
                <a:cs typeface="Arial" panose="020B0604020202020204" pitchFamily="34" charset="0"/>
              </a:rPr>
              <a:t>(represented with yellow) indicates the extent to which there is </a:t>
            </a:r>
            <a:r>
              <a:rPr lang="en-US" b="1">
                <a:latin typeface="Arial" panose="020B0604020202020204" pitchFamily="34" charset="0"/>
                <a:cs typeface="Arial" panose="020B0604020202020204" pitchFamily="34" charset="0"/>
              </a:rPr>
              <a:t>Neither Engagement &amp; Commitment nor a Lack of Engagement &amp; Commitment </a:t>
            </a:r>
            <a:r>
              <a:rPr lang="en-US" b="0">
                <a:latin typeface="Arial" panose="020B0604020202020204" pitchFamily="34" charset="0"/>
                <a:cs typeface="Arial" panose="020B0604020202020204" pitchFamily="34" charset="0"/>
              </a:rPr>
              <a:t>to the unit/organization.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a:solidFill>
                  <a:srgbClr val="000000"/>
                </a:solidFill>
                <a:effectLst/>
                <a:latin typeface="Arial" panose="020B0604020202020204" pitchFamily="34" charset="0"/>
                <a:cs typeface="Arial" panose="020B0604020202020204" pitchFamily="34" charset="0"/>
              </a:rPr>
              <a:t>Unfavorable rating </a:t>
            </a:r>
            <a:r>
              <a:rPr lang="en-US" b="0" i="0">
                <a:solidFill>
                  <a:srgbClr val="000000"/>
                </a:solidFill>
                <a:effectLst/>
                <a:latin typeface="Arial" panose="020B0604020202020204" pitchFamily="34" charset="0"/>
                <a:cs typeface="Arial" panose="020B0604020202020204" pitchFamily="34" charset="0"/>
              </a:rPr>
              <a:t>(represented with red) indicates the extent to which there is </a:t>
            </a:r>
            <a:r>
              <a:rPr lang="en-US" b="1" i="0">
                <a:solidFill>
                  <a:srgbClr val="000000"/>
                </a:solidFill>
                <a:effectLst/>
                <a:latin typeface="Arial" panose="020B0604020202020204" pitchFamily="34" charset="0"/>
                <a:cs typeface="Arial" panose="020B0604020202020204" pitchFamily="34" charset="0"/>
              </a:rPr>
              <a:t>Lack of Engagement &amp; Commitment </a:t>
            </a:r>
            <a:r>
              <a:rPr lang="en-US" b="0" i="0">
                <a:solidFill>
                  <a:srgbClr val="000000"/>
                </a:solidFill>
                <a:effectLst/>
                <a:latin typeface="Arial" panose="020B0604020202020204" pitchFamily="34" charset="0"/>
                <a:cs typeface="Arial" panose="020B0604020202020204" pitchFamily="34" charset="0"/>
              </a:rPr>
              <a:t>to the unit/organization.</a:t>
            </a:r>
            <a:endParaRPr lang="en-US"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31</a:t>
            </a:fld>
            <a:endParaRPr lang="en-US"/>
          </a:p>
        </p:txBody>
      </p:sp>
    </p:spTree>
    <p:extLst>
      <p:ext uri="{BB962C8B-B14F-4D97-AF65-F5344CB8AC3E}">
        <p14:creationId xmlns:p14="http://schemas.microsoft.com/office/powerpoint/2010/main" val="3848838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Engagement &amp; Commitment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3). </a:t>
            </a:r>
          </a:p>
          <a:p>
            <a:endParaRPr lang="en-US" b="1" u="sng"/>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t>Considerations</a:t>
            </a:r>
          </a:p>
          <a:p>
            <a:pPr marL="171450" lvl="0" indent="-171450">
              <a:buFont typeface="Arial" panose="020B0604020202020204" pitchFamily="34" charset="0"/>
              <a:buChar char="•"/>
            </a:pPr>
            <a:r>
              <a:rPr lang="en-US" b="0"/>
              <a:t>Recommend sharing demographic results. Do not draw explicit comparisons between demographic groups.</a:t>
            </a: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32</a:t>
            </a:fld>
            <a:endParaRPr lang="en-US"/>
          </a:p>
        </p:txBody>
      </p:sp>
    </p:spTree>
    <p:extLst>
      <p:ext uri="{BB962C8B-B14F-4D97-AF65-F5344CB8AC3E}">
        <p14:creationId xmlns:p14="http://schemas.microsoft.com/office/powerpoint/2010/main" val="1111334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Fairness</a:t>
            </a:r>
            <a:r>
              <a:rPr lang="en-US" b="0"/>
              <a:t> is the perception that formal and informal organizational policies, practices, and procedures regarding information sharing, job opportunities, and promotions are based on merit, inclusion, equality, and respect.</a:t>
            </a:r>
          </a:p>
          <a:p>
            <a:pPr marL="0" lvl="0" indent="0">
              <a:buFont typeface="Arial" panose="020B0604020202020204" pitchFamily="34" charset="0"/>
              <a:buNone/>
            </a:pPr>
            <a:endParaRPr lang="en-US" b="0"/>
          </a:p>
          <a:p>
            <a:pPr marL="0" lvl="0" indent="0">
              <a:buFont typeface="Arial" panose="020B0604020202020204" pitchFamily="34" charset="0"/>
              <a:buNone/>
            </a:pPr>
            <a:r>
              <a:rPr lang="en-US" b="0"/>
              <a:t>Items used to assess </a:t>
            </a:r>
            <a:r>
              <a:rPr lang="en-US" b="0" i="1"/>
              <a:t>Fairness</a:t>
            </a:r>
            <a:r>
              <a:rPr lang="en-US" b="0"/>
              <a:t> on the DEOCS using a five-point response scale from </a:t>
            </a:r>
            <a:r>
              <a:rPr lang="en-US" b="0" i="1"/>
              <a:t>Strongly Disagree </a:t>
            </a:r>
            <a:r>
              <a:rPr lang="en-US" b="0"/>
              <a:t>to </a:t>
            </a:r>
            <a:r>
              <a:rPr lang="en-US" b="0" i="1"/>
              <a:t>Strongly Agree</a:t>
            </a:r>
            <a:r>
              <a:rPr lang="en-US" b="0"/>
              <a:t>:</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Training opportunities, awards, recognition, and other positive outcomes are distributed fairly.</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Discipline and criticism are administered fairly.</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a:p>
          <a:p>
            <a:pPr marL="0" lvl="0" indent="0">
              <a:buFont typeface="Arial" panose="020B0604020202020204" pitchFamily="34" charset="0"/>
              <a:buNone/>
            </a:pPr>
            <a:r>
              <a:rPr lang="en-US" b="1" u="sng"/>
              <a:t>Should We Share These Results?</a:t>
            </a:r>
          </a:p>
          <a:p>
            <a:pPr marL="171450" lvl="0" indent="-171450">
              <a:buFont typeface="Arial" panose="020B0604020202020204" pitchFamily="34" charset="0"/>
              <a:buChar char="•"/>
            </a:pPr>
            <a:r>
              <a:rPr lang="en-US" b="0"/>
              <a:t>Share results if the favorable rating is a top strength within the unit/organization.</a:t>
            </a:r>
          </a:p>
          <a:p>
            <a:pPr marL="171450" lvl="0" indent="-171450">
              <a:buFont typeface="Arial" panose="020B0604020202020204" pitchFamily="34" charset="0"/>
              <a:buChar char="•"/>
            </a:pPr>
            <a:r>
              <a:rPr lang="en-US" b="0"/>
              <a:t>Share results if Factor Rating Alert icon appears, which indicates a </a:t>
            </a:r>
            <a:r>
              <a:rPr lang="en-US" b="1"/>
              <a:t>very low favorable rating</a:t>
            </a:r>
            <a:r>
              <a:rPr lang="en-US" b="0"/>
              <a:t>.</a:t>
            </a:r>
          </a:p>
          <a:p>
            <a:pPr marL="171450" lvl="0" indent="-171450">
              <a:buFont typeface="Arial" panose="020B0604020202020204" pitchFamily="34" charset="0"/>
              <a:buChar char="•"/>
            </a:pPr>
            <a:r>
              <a:rPr lang="en-US" b="0"/>
              <a:t>Share results if the unit/organizational commander or leader believes there is another reason to share with personnel. For example, it is a previously identified area of importance or there was a notable rating increase/decrease since the last DEOCS administration, if applicable (click on trend icon in DEOCS Dashboard to view trend information). </a:t>
            </a:r>
          </a:p>
          <a:p>
            <a:endParaRPr lang="en-US" b="1" u="sng"/>
          </a:p>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Discuss factor rating percentages in relation to unit/organization response rates.</a:t>
            </a:r>
          </a:p>
          <a:p>
            <a:pPr marL="628650" lvl="1" indent="-171450">
              <a:buFont typeface="Arial" panose="020B0604020202020204" pitchFamily="34" charset="0"/>
              <a:buChar char="•"/>
            </a:pPr>
            <a:r>
              <a:rPr lang="en-US" b="0"/>
              <a:t>Do these findings reflect known strengths/areas for improvement within the unit/organization?</a:t>
            </a:r>
          </a:p>
          <a:p>
            <a:pPr marL="628650" lvl="1" indent="-171450">
              <a:buFont typeface="Arial" panose="020B0604020202020204" pitchFamily="34" charset="0"/>
              <a:buChar char="•"/>
            </a:pPr>
            <a:r>
              <a:rPr lang="en-US" b="0"/>
              <a:t>Any surprises?</a:t>
            </a:r>
          </a:p>
          <a:p>
            <a:pPr marL="171450" lvl="0" indent="-171450">
              <a:buFont typeface="Arial" panose="020B0604020202020204" pitchFamily="34" charset="0"/>
              <a:buChar char="•"/>
            </a:pPr>
            <a:r>
              <a:rPr lang="en-US" b="0"/>
              <a:t>Are there any initiatives already in place (or planned) to address areas for improvement?</a:t>
            </a:r>
          </a:p>
          <a:p>
            <a:pPr marL="171450" lvl="0" indent="-171450">
              <a:buFont typeface="Arial" panose="020B0604020202020204" pitchFamily="34" charset="0"/>
              <a:buChar char="•"/>
            </a:pPr>
            <a:r>
              <a:rPr lang="en-US" b="0"/>
              <a:t>Are there any initiatives already in place that may be contributing to top strength areas?</a:t>
            </a:r>
          </a:p>
          <a:p>
            <a:pPr marL="171450" lvl="0" indent="-171450">
              <a:buFont typeface="Arial" panose="020B0604020202020204" pitchFamily="34" charset="0"/>
              <a:buChar char="•"/>
            </a:pPr>
            <a:r>
              <a:rPr lang="en-US" b="1">
                <a:latin typeface="Arial" panose="020B0604020202020204" pitchFamily="34" charset="0"/>
                <a:cs typeface="Arial" panose="020B0604020202020204" pitchFamily="34" charset="0"/>
              </a:rPr>
              <a:t>Favorable rating</a:t>
            </a:r>
            <a:r>
              <a:rPr lang="en-US" b="0">
                <a:latin typeface="Arial" panose="020B0604020202020204" pitchFamily="34" charset="0"/>
                <a:cs typeface="Arial" panose="020B0604020202020204" pitchFamily="34" charset="0"/>
              </a:rPr>
              <a:t> (represented with green) indicates the extent to which there is </a:t>
            </a:r>
            <a:r>
              <a:rPr lang="en-US" b="1">
                <a:latin typeface="Arial" panose="020B0604020202020204" pitchFamily="34" charset="0"/>
                <a:cs typeface="Arial" panose="020B0604020202020204" pitchFamily="34" charset="0"/>
              </a:rPr>
              <a:t>Fair Treatment </a:t>
            </a:r>
            <a:r>
              <a:rPr lang="en-US" b="0">
                <a:latin typeface="Arial" panose="020B0604020202020204" pitchFamily="34" charset="0"/>
                <a:cs typeface="Arial" panose="020B0604020202020204" pitchFamily="34" charset="0"/>
              </a:rPr>
              <a:t>in the unit/organization.</a:t>
            </a:r>
          </a:p>
          <a:p>
            <a:pPr marL="171450" lvl="0" indent="-171450">
              <a:buFont typeface="Arial" panose="020B0604020202020204" pitchFamily="34" charset="0"/>
              <a:buChar char="•"/>
            </a:pPr>
            <a:r>
              <a:rPr lang="en-US" b="1">
                <a:latin typeface="Arial" panose="020B0604020202020204" pitchFamily="34" charset="0"/>
                <a:cs typeface="Arial" panose="020B0604020202020204" pitchFamily="34" charset="0"/>
              </a:rPr>
              <a:t>Neutral rating </a:t>
            </a:r>
            <a:r>
              <a:rPr lang="en-US" b="0">
                <a:latin typeface="Arial" panose="020B0604020202020204" pitchFamily="34" charset="0"/>
                <a:cs typeface="Arial" panose="020B0604020202020204" pitchFamily="34" charset="0"/>
              </a:rPr>
              <a:t>(represented with yellow) indicates the extent to which there is </a:t>
            </a:r>
            <a:r>
              <a:rPr lang="en-US" b="1">
                <a:latin typeface="Arial" panose="020B0604020202020204" pitchFamily="34" charset="0"/>
                <a:cs typeface="Arial" panose="020B0604020202020204" pitchFamily="34" charset="0"/>
              </a:rPr>
              <a:t>Neither Fair nor Unfair Treatment </a:t>
            </a:r>
            <a:r>
              <a:rPr lang="en-US" b="0">
                <a:latin typeface="Arial" panose="020B0604020202020204" pitchFamily="34" charset="0"/>
                <a:cs typeface="Arial" panose="020B0604020202020204" pitchFamily="34" charset="0"/>
              </a:rPr>
              <a:t>in the unit/organization.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a:solidFill>
                  <a:srgbClr val="000000"/>
                </a:solidFill>
                <a:effectLst/>
                <a:latin typeface="Arial" panose="020B0604020202020204" pitchFamily="34" charset="0"/>
                <a:cs typeface="Arial" panose="020B0604020202020204" pitchFamily="34" charset="0"/>
              </a:rPr>
              <a:t>Unfavorable rating </a:t>
            </a:r>
            <a:r>
              <a:rPr lang="en-US" b="0" i="0">
                <a:solidFill>
                  <a:srgbClr val="000000"/>
                </a:solidFill>
                <a:effectLst/>
                <a:latin typeface="Arial" panose="020B0604020202020204" pitchFamily="34" charset="0"/>
                <a:cs typeface="Arial" panose="020B0604020202020204" pitchFamily="34" charset="0"/>
              </a:rPr>
              <a:t>(represented with red) indicates the extent to which there is </a:t>
            </a:r>
            <a:r>
              <a:rPr lang="en-US" b="1" i="0">
                <a:solidFill>
                  <a:srgbClr val="000000"/>
                </a:solidFill>
                <a:effectLst/>
                <a:latin typeface="Arial" panose="020B0604020202020204" pitchFamily="34" charset="0"/>
                <a:cs typeface="Arial" panose="020B0604020202020204" pitchFamily="34" charset="0"/>
              </a:rPr>
              <a:t>Unfair Treatment</a:t>
            </a:r>
            <a:r>
              <a:rPr lang="en-US" b="0" i="0">
                <a:solidFill>
                  <a:srgbClr val="000000"/>
                </a:solidFill>
                <a:effectLst/>
                <a:latin typeface="Arial" panose="020B0604020202020204" pitchFamily="34" charset="0"/>
                <a:cs typeface="Arial" panose="020B0604020202020204" pitchFamily="34" charset="0"/>
              </a:rPr>
              <a:t> in the unit/organization.</a:t>
            </a:r>
            <a:endParaRPr lang="en-US"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33</a:t>
            </a:fld>
            <a:endParaRPr lang="en-US"/>
          </a:p>
        </p:txBody>
      </p:sp>
    </p:spTree>
    <p:extLst>
      <p:ext uri="{BB962C8B-B14F-4D97-AF65-F5344CB8AC3E}">
        <p14:creationId xmlns:p14="http://schemas.microsoft.com/office/powerpoint/2010/main" val="3438259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Fairness Ratings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3). </a:t>
            </a:r>
          </a:p>
          <a:p>
            <a:endParaRPr lang="en-US" b="1" u="sng"/>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a:t>Considerations</a:t>
            </a:r>
          </a:p>
          <a:p>
            <a:pPr marL="171450" lvl="0" indent="-171450">
              <a:buFont typeface="Arial" panose="020B0604020202020204" pitchFamily="34" charset="0"/>
              <a:buChar char="•"/>
            </a:pPr>
            <a:r>
              <a:rPr lang="en-US" b="0"/>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34</a:t>
            </a:fld>
            <a:endParaRPr lang="en-US"/>
          </a:p>
        </p:txBody>
      </p:sp>
    </p:spTree>
    <p:extLst>
      <p:ext uri="{BB962C8B-B14F-4D97-AF65-F5344CB8AC3E}">
        <p14:creationId xmlns:p14="http://schemas.microsoft.com/office/powerpoint/2010/main" val="214656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Inclusion</a:t>
            </a:r>
            <a:r>
              <a:rPr lang="en-US" b="0" i="0"/>
              <a:t> indicates whether individuals are treated fairly and respectfully, have equal access to opportunities and resources, and can contribute fully to the organization’s success. Inclusive work environments ensure that it is safe for an individual to voice their different opinions, perspective, and/or suggestions.</a:t>
            </a:r>
          </a:p>
          <a:p>
            <a:endParaRPr lang="en-US" b="0"/>
          </a:p>
          <a:p>
            <a:pPr marL="0" lvl="0" indent="0">
              <a:buFont typeface="Arial" panose="020B0604020202020204" pitchFamily="34" charset="0"/>
              <a:buNone/>
            </a:pPr>
            <a:r>
              <a:rPr lang="en-US" b="0"/>
              <a:t>Items used to assess </a:t>
            </a:r>
            <a:r>
              <a:rPr lang="en-US" b="0" i="1"/>
              <a:t>Inclusion</a:t>
            </a:r>
            <a:r>
              <a:rPr lang="en-US" b="0"/>
              <a:t> on the DEOCS using a five-point response scale from </a:t>
            </a:r>
            <a:r>
              <a:rPr lang="en-US" b="0" i="1"/>
              <a:t>Strongly Disagree </a:t>
            </a:r>
            <a:r>
              <a:rPr lang="en-US" b="0"/>
              <a:t>to </a:t>
            </a:r>
            <a:r>
              <a:rPr lang="en-US" b="0" i="1"/>
              <a:t>Strongly Agree</a:t>
            </a:r>
            <a:r>
              <a:rPr lang="en-US" b="0"/>
              <a:t>:</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in my unit believe that everyone has value, regardless of their sex, race or ethnicity, or sexual orientation.</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in my unit build on each other’s ideas and thoughts during the decision-making process.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in my unit would speak up if someone was being excluded.</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in my unit believe that communication goes up and down the unit chain of command.</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u="sng"/>
          </a:p>
          <a:p>
            <a:pPr marL="0" lvl="0" indent="0">
              <a:buFont typeface="Arial" panose="020B0604020202020204" pitchFamily="34" charset="0"/>
              <a:buNone/>
            </a:pPr>
            <a:r>
              <a:rPr lang="en-US" b="1" u="sng"/>
              <a:t>Should We Share These Results?</a:t>
            </a:r>
          </a:p>
          <a:p>
            <a:pPr marL="171450" lvl="0" indent="-171450">
              <a:buFont typeface="Arial" panose="020B0604020202020204" pitchFamily="34" charset="0"/>
              <a:buChar char="•"/>
            </a:pPr>
            <a:r>
              <a:rPr lang="en-US" b="0"/>
              <a:t>Share results if the favorable rating is a top strength within the unit/organization.</a:t>
            </a:r>
          </a:p>
          <a:p>
            <a:pPr marL="171450" lvl="0" indent="-171450">
              <a:buFont typeface="Arial" panose="020B0604020202020204" pitchFamily="34" charset="0"/>
              <a:buChar char="•"/>
            </a:pPr>
            <a:r>
              <a:rPr lang="en-US" b="0"/>
              <a:t>Share results if Factor Rating Alert icon appears, which indicates a </a:t>
            </a:r>
            <a:r>
              <a:rPr lang="en-US" b="1"/>
              <a:t>very low favorable rating</a:t>
            </a:r>
            <a:r>
              <a:rPr lang="en-US" b="0"/>
              <a:t>.</a:t>
            </a:r>
          </a:p>
          <a:p>
            <a:pPr marL="171450" lvl="0" indent="-171450">
              <a:buFont typeface="Arial" panose="020B0604020202020204" pitchFamily="34" charset="0"/>
              <a:buChar char="•"/>
            </a:pPr>
            <a:r>
              <a:rPr lang="en-US" b="0"/>
              <a:t>Share results if the unit/organizational commander or leader believes there is another reason to share with personnel. For example, it is a previously identified area of importance or there was a notable rating increase/decrease since the last DEOCS administration, if applicable (click on trend icon in DEOCS Dashboard to view trend information). </a:t>
            </a:r>
          </a:p>
          <a:p>
            <a:endParaRPr lang="en-US" b="1" u="sng"/>
          </a:p>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Discuss factor rating percentages in relation to unit/organization response rates.</a:t>
            </a:r>
          </a:p>
          <a:p>
            <a:pPr marL="628650" lvl="1" indent="-171450">
              <a:buFont typeface="Arial" panose="020B0604020202020204" pitchFamily="34" charset="0"/>
              <a:buChar char="•"/>
            </a:pPr>
            <a:r>
              <a:rPr lang="en-US" b="0"/>
              <a:t>Do these findings reflect known strengths/areas for improvement within the unit/organization?</a:t>
            </a:r>
          </a:p>
          <a:p>
            <a:pPr marL="628650" lvl="1" indent="-171450">
              <a:buFont typeface="Arial" panose="020B0604020202020204" pitchFamily="34" charset="0"/>
              <a:buChar char="•"/>
            </a:pPr>
            <a:r>
              <a:rPr lang="en-US" b="0"/>
              <a:t>Any surprises?</a:t>
            </a:r>
          </a:p>
          <a:p>
            <a:pPr marL="171450" lvl="0" indent="-171450">
              <a:buFont typeface="Arial" panose="020B0604020202020204" pitchFamily="34" charset="0"/>
              <a:buChar char="•"/>
            </a:pPr>
            <a:r>
              <a:rPr lang="en-US" b="0"/>
              <a:t>Are there any initiatives already in place (or planned) to address areas for improvement?</a:t>
            </a:r>
          </a:p>
          <a:p>
            <a:pPr marL="171450" lvl="0" indent="-171450">
              <a:buFont typeface="Arial" panose="020B0604020202020204" pitchFamily="34" charset="0"/>
              <a:buChar char="•"/>
            </a:pPr>
            <a:r>
              <a:rPr lang="en-US" b="0"/>
              <a:t>Are there any initiatives already in place that may be contributing to top strength areas?</a:t>
            </a:r>
          </a:p>
          <a:p>
            <a:pPr marL="171450" lvl="0" indent="-171450">
              <a:buFont typeface="Arial" panose="020B0604020202020204" pitchFamily="34" charset="0"/>
              <a:buChar char="•"/>
            </a:pPr>
            <a:r>
              <a:rPr lang="en-US" b="1">
                <a:latin typeface="Arial" panose="020B0604020202020204" pitchFamily="34" charset="0"/>
                <a:cs typeface="Arial" panose="020B0604020202020204" pitchFamily="34" charset="0"/>
              </a:rPr>
              <a:t>Favorable rating</a:t>
            </a:r>
            <a:r>
              <a:rPr lang="en-US" b="0">
                <a:latin typeface="Arial" panose="020B0604020202020204" pitchFamily="34" charset="0"/>
                <a:cs typeface="Arial" panose="020B0604020202020204" pitchFamily="34" charset="0"/>
              </a:rPr>
              <a:t> (represented with green) indicates the extent to which the unit/organization is </a:t>
            </a:r>
            <a:r>
              <a:rPr lang="en-US" b="1">
                <a:latin typeface="Arial" panose="020B0604020202020204" pitchFamily="34" charset="0"/>
                <a:cs typeface="Arial" panose="020B0604020202020204" pitchFamily="34" charset="0"/>
              </a:rPr>
              <a:t>Inclusive</a:t>
            </a:r>
            <a:r>
              <a:rPr lang="en-US" b="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a:latin typeface="Arial" panose="020B0604020202020204" pitchFamily="34" charset="0"/>
                <a:cs typeface="Arial" panose="020B0604020202020204" pitchFamily="34" charset="0"/>
              </a:rPr>
              <a:t>Neutral rating </a:t>
            </a:r>
            <a:r>
              <a:rPr lang="en-US" b="0">
                <a:latin typeface="Arial" panose="020B0604020202020204" pitchFamily="34" charset="0"/>
                <a:cs typeface="Arial" panose="020B0604020202020204" pitchFamily="34" charset="0"/>
              </a:rPr>
              <a:t>(represented with yellow) indicates the extent to which the unit/organization is </a:t>
            </a:r>
            <a:r>
              <a:rPr lang="en-US" b="1">
                <a:latin typeface="Arial" panose="020B0604020202020204" pitchFamily="34" charset="0"/>
                <a:cs typeface="Arial" panose="020B0604020202020204" pitchFamily="34" charset="0"/>
              </a:rPr>
              <a:t>Neither Inclusive nor Non-Inclusive.</a:t>
            </a:r>
            <a:r>
              <a:rPr lang="en-US" b="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a:solidFill>
                  <a:srgbClr val="000000"/>
                </a:solidFill>
                <a:effectLst/>
                <a:latin typeface="Arial" panose="020B0604020202020204" pitchFamily="34" charset="0"/>
                <a:cs typeface="Arial" panose="020B0604020202020204" pitchFamily="34" charset="0"/>
              </a:rPr>
              <a:t>Unfavorable rating </a:t>
            </a:r>
            <a:r>
              <a:rPr lang="en-US" b="0" i="0">
                <a:solidFill>
                  <a:srgbClr val="000000"/>
                </a:solidFill>
                <a:effectLst/>
                <a:latin typeface="Arial" panose="020B0604020202020204" pitchFamily="34" charset="0"/>
                <a:cs typeface="Arial" panose="020B0604020202020204" pitchFamily="34" charset="0"/>
              </a:rPr>
              <a:t>(represented with red) indicates the extent to which the unit/organization is </a:t>
            </a:r>
            <a:r>
              <a:rPr lang="en-US" b="1" i="0">
                <a:solidFill>
                  <a:srgbClr val="000000"/>
                </a:solidFill>
                <a:effectLst/>
                <a:latin typeface="Arial" panose="020B0604020202020204" pitchFamily="34" charset="0"/>
                <a:cs typeface="Arial" panose="020B0604020202020204" pitchFamily="34" charset="0"/>
              </a:rPr>
              <a:t>Non-Inclusive</a:t>
            </a:r>
            <a:r>
              <a:rPr lang="en-US" b="0" i="0">
                <a:solidFill>
                  <a:srgbClr val="000000"/>
                </a:solidFill>
                <a:effectLst/>
                <a:latin typeface="Arial" panose="020B0604020202020204" pitchFamily="34" charset="0"/>
                <a:cs typeface="Arial" panose="020B0604020202020204" pitchFamily="34" charset="0"/>
              </a:rPr>
              <a:t>.</a:t>
            </a:r>
            <a:endParaRPr lang="en-US"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35</a:t>
            </a:fld>
            <a:endParaRPr lang="en-US"/>
          </a:p>
        </p:txBody>
      </p:sp>
    </p:spTree>
    <p:extLst>
      <p:ext uri="{BB962C8B-B14F-4D97-AF65-F5344CB8AC3E}">
        <p14:creationId xmlns:p14="http://schemas.microsoft.com/office/powerpoint/2010/main" val="1083580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Inclusion Ratings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3). </a:t>
            </a:r>
          </a:p>
          <a:p>
            <a:endParaRPr lang="en-US" b="1" u="sng"/>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t>Considerations</a:t>
            </a:r>
          </a:p>
          <a:p>
            <a:pPr marL="171450" lvl="0" indent="-171450">
              <a:buFont typeface="Arial" panose="020B0604020202020204" pitchFamily="34" charset="0"/>
              <a:buChar char="•"/>
            </a:pPr>
            <a:r>
              <a:rPr lang="en-US" b="0"/>
              <a:t>Recommend sharing demographic results. Do not draw explicit comparisons between demographic groups.</a:t>
            </a: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36</a:t>
            </a:fld>
            <a:endParaRPr lang="en-US"/>
          </a:p>
        </p:txBody>
      </p:sp>
    </p:spTree>
    <p:extLst>
      <p:ext uri="{BB962C8B-B14F-4D97-AF65-F5344CB8AC3E}">
        <p14:creationId xmlns:p14="http://schemas.microsoft.com/office/powerpoint/2010/main" val="3663280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Leadership Support</a:t>
            </a:r>
            <a:r>
              <a:rPr lang="en-US" b="0" i="0" dirty="0">
                <a:latin typeface="Arial" panose="020B0604020202020204" pitchFamily="34" charset="0"/>
                <a:cs typeface="Arial" panose="020B0604020202020204" pitchFamily="34" charset="0"/>
              </a:rPr>
              <a:t> is the perception that leaders build trust, encourage goal attainment and professional development, promote effective communication, and support teamwork. </a:t>
            </a:r>
          </a:p>
          <a:p>
            <a:endParaRPr lang="en-US"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Items used to assess </a:t>
            </a:r>
            <a:r>
              <a:rPr lang="en-US" b="0" i="1" dirty="0"/>
              <a:t>Leadership Support</a:t>
            </a:r>
            <a:r>
              <a:rPr lang="en-US" b="0" dirty="0"/>
              <a:t> on the DEOCS using a five-point response scale from </a:t>
            </a:r>
            <a:r>
              <a:rPr lang="en-US" b="0" i="1" dirty="0"/>
              <a:t>Strongly Disagree </a:t>
            </a:r>
            <a:r>
              <a:rPr lang="en-US" b="0" dirty="0"/>
              <a:t>to </a:t>
            </a:r>
            <a:r>
              <a:rPr lang="en-US" b="0" i="1" dirty="0"/>
              <a:t>Strongly Agree</a:t>
            </a:r>
            <a:r>
              <a:rPr lang="en-US" b="0" dirty="0"/>
              <a:t>:</a:t>
            </a:r>
            <a:endParaRPr lang="en-US" b="0" i="0" dirty="0">
              <a:latin typeface="Arial" panose="020B060402020202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have trust and confidence in my immediate supervisor.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immediate supervisor listens to what I have to say.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immediate supervisor treats me with respect.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immediate supervisor cares about my personal well-being.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immediate supervisor provides me with opportunities to demonstrate my leadership skills.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would not experience reprisal or retaliation from my immediate supervisor if I went to them with concerns.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u="sng"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We Share These Results?</a:t>
            </a:r>
          </a:p>
          <a:p>
            <a:pPr marL="171450" lvl="0" indent="-171450">
              <a:buFont typeface="Arial" panose="020B0604020202020204" pitchFamily="34" charset="0"/>
              <a:buChar char="•"/>
            </a:pPr>
            <a:r>
              <a:rPr lang="en-US" b="0" dirty="0"/>
              <a:t>Share results if the favorable rating is a top strength within the unit/organization.</a:t>
            </a:r>
          </a:p>
          <a:p>
            <a:pPr marL="171450" lvl="0" indent="-171450">
              <a:buFont typeface="Arial" panose="020B0604020202020204" pitchFamily="34" charset="0"/>
              <a:buChar char="•"/>
            </a:pPr>
            <a:r>
              <a:rPr lang="en-US" b="0" dirty="0"/>
              <a:t>Share results if Factor Rating Alert icon appears, which indicates a </a:t>
            </a:r>
            <a:r>
              <a:rPr lang="en-US" b="1" dirty="0"/>
              <a:t>very low favorable rating</a:t>
            </a:r>
            <a:r>
              <a:rPr lang="en-US" b="0" dirty="0"/>
              <a:t>.</a:t>
            </a:r>
          </a:p>
          <a:p>
            <a:pPr marL="171450" lvl="0" indent="-171450">
              <a:buFont typeface="Arial" panose="020B0604020202020204" pitchFamily="34" charset="0"/>
              <a:buChar char="•"/>
            </a:pPr>
            <a:r>
              <a:rPr lang="en-US" b="0" dirty="0"/>
              <a:t>Share results if the unit/organizational commander or leader believes there is another reason to share with personnel. For example, it is a previously identified area of importance or there was a notable rating increase/decrease since the last DEOCS administration, if applicable (click on trend icon in DEOCS Dashboard to view trend information).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p>
          <a:p>
            <a:pPr marL="171450" indent="-171450">
              <a:buFont typeface="Arial" panose="020B0604020202020204" pitchFamily="34" charset="0"/>
              <a:buChar char="•"/>
            </a:pPr>
            <a:r>
              <a:rPr lang="en-US" b="0" dirty="0"/>
              <a:t>Discuss factor rating percentages in relation to unit/organization response rates.</a:t>
            </a:r>
          </a:p>
          <a:p>
            <a:pPr marL="628650" lvl="1" indent="-171450">
              <a:buFont typeface="Arial" panose="020B0604020202020204" pitchFamily="34" charset="0"/>
              <a:buChar char="•"/>
            </a:pPr>
            <a:r>
              <a:rPr lang="en-US" b="0" dirty="0"/>
              <a:t>Do these findings reflect known strengths/areas for improvement within the unit/organization?</a:t>
            </a:r>
          </a:p>
          <a:p>
            <a:pPr marL="628650" lvl="1" indent="-171450">
              <a:buFont typeface="Arial" panose="020B0604020202020204" pitchFamily="34" charset="0"/>
              <a:buChar char="•"/>
            </a:pPr>
            <a:r>
              <a:rPr lang="en-US" b="0" dirty="0"/>
              <a:t>Any surprises?</a:t>
            </a:r>
          </a:p>
          <a:p>
            <a:pPr marL="171450" lvl="0" indent="-171450">
              <a:buFont typeface="Arial" panose="020B0604020202020204" pitchFamily="34" charset="0"/>
              <a:buChar char="•"/>
            </a:pPr>
            <a:r>
              <a:rPr lang="en-US" b="0" dirty="0"/>
              <a:t>Are there any initiatives already in place (or planned) to address areas for improvement?</a:t>
            </a:r>
          </a:p>
          <a:p>
            <a:pPr marL="171450" lvl="0" indent="-171450">
              <a:buFont typeface="Arial" panose="020B0604020202020204" pitchFamily="34" charset="0"/>
              <a:buChar char="•"/>
            </a:pPr>
            <a:r>
              <a:rPr lang="en-US" b="0" dirty="0"/>
              <a:t>Are there any initiatives already in place that may be contributing to top strength areas?</a:t>
            </a:r>
            <a:endParaRPr lang="en-US" sz="1200"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percentage of responses indicating the immediate supervisor is a </a:t>
            </a:r>
            <a:r>
              <a:rPr lang="en-US" b="1" dirty="0">
                <a:latin typeface="Arial" panose="020B0604020202020204" pitchFamily="34" charset="0"/>
                <a:cs typeface="Arial" panose="020B0604020202020204" pitchFamily="34" charset="0"/>
              </a:rPr>
              <a:t>Supportive Leader</a:t>
            </a:r>
            <a:r>
              <a:rPr lang="en-US" b="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percentage of responses indicating the immediate supervisor is </a:t>
            </a:r>
            <a:r>
              <a:rPr lang="en-US" b="1" dirty="0">
                <a:latin typeface="Arial" panose="020B0604020202020204" pitchFamily="34" charset="0"/>
                <a:cs typeface="Arial" panose="020B0604020202020204" pitchFamily="34" charset="0"/>
              </a:rPr>
              <a:t>Neither a Supportive nor Non-Supportive Leader.</a:t>
            </a:r>
            <a:r>
              <a:rPr lang="en-US" b="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Unfavorable ratings </a:t>
            </a:r>
            <a:r>
              <a:rPr lang="en-US" b="0" i="0" dirty="0">
                <a:solidFill>
                  <a:srgbClr val="000000"/>
                </a:solidFill>
                <a:effectLst/>
                <a:latin typeface="Arial" panose="020B0604020202020204" pitchFamily="34" charset="0"/>
                <a:cs typeface="Arial" panose="020B0604020202020204" pitchFamily="34" charset="0"/>
              </a:rPr>
              <a:t>(represented with red) percentage of responses indicating the immediate supervisor is </a:t>
            </a:r>
            <a:r>
              <a:rPr lang="en-US" b="1" i="0" dirty="0">
                <a:solidFill>
                  <a:srgbClr val="000000"/>
                </a:solidFill>
                <a:effectLst/>
                <a:latin typeface="Arial" panose="020B0604020202020204" pitchFamily="34" charset="0"/>
                <a:cs typeface="Arial" panose="020B0604020202020204" pitchFamily="34" charset="0"/>
              </a:rPr>
              <a:t>Not a Supportive Leader</a:t>
            </a:r>
            <a:r>
              <a:rPr lang="en-US" b="1" i="0" baseline="0" dirty="0">
                <a:solidFill>
                  <a:srgbClr val="000000"/>
                </a:solidFill>
                <a:effectLst/>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37</a:t>
            </a:fld>
            <a:endParaRPr lang="en-US"/>
          </a:p>
        </p:txBody>
      </p:sp>
    </p:spTree>
    <p:extLst>
      <p:ext uri="{BB962C8B-B14F-4D97-AF65-F5344CB8AC3E}">
        <p14:creationId xmlns:p14="http://schemas.microsoft.com/office/powerpoint/2010/main" val="3444320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Leadership Support Ratings for All Immediate Supervisors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3). </a:t>
            </a:r>
          </a:p>
          <a:p>
            <a:pPr marL="0" lvl="0" indent="0">
              <a:buFont typeface="Arial" panose="020B0604020202020204" pitchFamily="34" charset="0"/>
              <a:buNone/>
            </a:pPr>
            <a:endParaRPr lang="en-US" b="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a:t>Considerations</a:t>
            </a:r>
          </a:p>
          <a:p>
            <a:pPr marL="171450" lvl="0" indent="-171450">
              <a:buFont typeface="Arial" panose="020B0604020202020204" pitchFamily="34" charset="0"/>
              <a:buChar char="•"/>
            </a:pPr>
            <a:r>
              <a:rPr lang="en-US" b="0"/>
              <a:t>Recommend sharing demographic results. Do not draw explicit comparisons between demographic groups.</a:t>
            </a: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38</a:t>
            </a:fld>
            <a:endParaRPr lang="en-US"/>
          </a:p>
        </p:txBody>
      </p:sp>
    </p:spTree>
    <p:extLst>
      <p:ext uri="{BB962C8B-B14F-4D97-AF65-F5344CB8AC3E}">
        <p14:creationId xmlns:p14="http://schemas.microsoft.com/office/powerpoint/2010/main" val="3496292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Morale</a:t>
            </a:r>
            <a:r>
              <a:rPr lang="en-US" b="0" dirty="0"/>
              <a:t> is the confidence, enthusiasm, collective pride, and willingness to persist in the activities of the group. It is also an individual’s perception that members of their unit or organization are confident, enthusiastic, have collective pride, and are willing to persist in the activities of the unit or organization.</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Items used to assess </a:t>
            </a:r>
            <a:r>
              <a:rPr lang="en-US" b="0" i="1" dirty="0"/>
              <a:t>Morale</a:t>
            </a:r>
            <a:r>
              <a:rPr lang="en-US" b="0" dirty="0"/>
              <a:t> on the DEOCS using a five-point response scale from </a:t>
            </a:r>
            <a:r>
              <a:rPr lang="en-US" b="0" i="1" dirty="0"/>
              <a:t>Very Low </a:t>
            </a:r>
            <a:r>
              <a:rPr lang="en-US" b="0" dirty="0"/>
              <a:t>to </a:t>
            </a:r>
            <a:r>
              <a:rPr lang="en-US" b="0" i="1" dirty="0"/>
              <a:t>Very High</a:t>
            </a:r>
            <a:r>
              <a:rPr lang="en-US" b="0" dirty="0"/>
              <a:t>:</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Overall, how would you rate the current level of morale among the people you work with in your unit?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Overall, how would you rate your own current level of morale?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1" u="sng" dirty="0"/>
              <a:t>Should We Share These Results?</a:t>
            </a:r>
          </a:p>
          <a:p>
            <a:pPr marL="171450" lvl="0" indent="-171450">
              <a:buFont typeface="Arial" panose="020B0604020202020204" pitchFamily="34" charset="0"/>
              <a:buChar char="•"/>
            </a:pPr>
            <a:r>
              <a:rPr lang="en-US" b="0" dirty="0"/>
              <a:t>Share results if the favorable rating is a top strength within the unit/organization.</a:t>
            </a:r>
          </a:p>
          <a:p>
            <a:pPr marL="171450" lvl="0" indent="-171450">
              <a:buFont typeface="Arial" panose="020B0604020202020204" pitchFamily="34" charset="0"/>
              <a:buChar char="•"/>
            </a:pPr>
            <a:r>
              <a:rPr lang="en-US" b="0" dirty="0"/>
              <a:t>Share results if Factor Rating Alert icon appears, which indicates a </a:t>
            </a:r>
            <a:r>
              <a:rPr lang="en-US" b="1" dirty="0"/>
              <a:t>very low favorable rating</a:t>
            </a:r>
            <a:r>
              <a:rPr lang="en-US" b="0" dirty="0"/>
              <a:t>.</a:t>
            </a:r>
          </a:p>
          <a:p>
            <a:pPr marL="171450" lvl="0" indent="-171450">
              <a:buFont typeface="Arial" panose="020B0604020202020204" pitchFamily="34" charset="0"/>
              <a:buChar char="•"/>
            </a:pPr>
            <a:r>
              <a:rPr lang="en-US" b="0" dirty="0"/>
              <a:t>Share results if the unit/organizational commander or leader believes there is another reason to share with personnel. For example, it is a previously identified area of importance or there was a notable rating increase/decrease since the last DEOCS administration, if applicable (click on trend icon in DEOCS Dashboard to view trend information). </a:t>
            </a:r>
          </a:p>
          <a:p>
            <a:endParaRPr lang="en-US" b="1" u="sng" dirty="0"/>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t>Discuss factor rating percentages in relation to unit/organization response rates.</a:t>
            </a:r>
          </a:p>
          <a:p>
            <a:pPr marL="628650" lvl="1" indent="-171450">
              <a:buFont typeface="Arial" panose="020B0604020202020204" pitchFamily="34" charset="0"/>
              <a:buChar char="•"/>
            </a:pPr>
            <a:r>
              <a:rPr lang="en-US" b="0" dirty="0"/>
              <a:t>Do these findings reflect known strengths/areas for improvement within the unit/organization?</a:t>
            </a:r>
          </a:p>
          <a:p>
            <a:pPr marL="628650" lvl="1" indent="-171450">
              <a:buFont typeface="Arial" panose="020B0604020202020204" pitchFamily="34" charset="0"/>
              <a:buChar char="•"/>
            </a:pPr>
            <a:r>
              <a:rPr lang="en-US" b="0" dirty="0"/>
              <a:t>Any surprises?</a:t>
            </a:r>
          </a:p>
          <a:p>
            <a:pPr marL="171450" lvl="0" indent="-171450">
              <a:buFont typeface="Arial" panose="020B0604020202020204" pitchFamily="34" charset="0"/>
              <a:buChar char="•"/>
            </a:pPr>
            <a:r>
              <a:rPr lang="en-US" b="0" dirty="0"/>
              <a:t>Are there any initiatives already in place (or planned) to address areas for improvement?</a:t>
            </a:r>
          </a:p>
          <a:p>
            <a:pPr marL="171450" lvl="0" indent="-171450">
              <a:buFont typeface="Arial" panose="020B0604020202020204" pitchFamily="34" charset="0"/>
              <a:buChar char="•"/>
            </a:pPr>
            <a:r>
              <a:rPr lang="en-US" b="0" dirty="0"/>
              <a:t>Are there any initiatives already in place that may be contributing to top strength areas?</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indicates the extent of </a:t>
            </a:r>
            <a:r>
              <a:rPr lang="en-US" b="1" dirty="0">
                <a:latin typeface="Arial" panose="020B0604020202020204" pitchFamily="34" charset="0"/>
                <a:cs typeface="Arial" panose="020B0604020202020204" pitchFamily="34" charset="0"/>
              </a:rPr>
              <a:t>High Morale </a:t>
            </a:r>
            <a:r>
              <a:rPr lang="en-US" b="0" dirty="0">
                <a:latin typeface="Arial" panose="020B0604020202020204" pitchFamily="34" charset="0"/>
                <a:cs typeface="Arial" panose="020B0604020202020204" pitchFamily="34" charset="0"/>
              </a:rPr>
              <a:t>in the unit/organization.</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of </a:t>
            </a:r>
            <a:r>
              <a:rPr lang="en-US" b="1" dirty="0">
                <a:latin typeface="Arial" panose="020B0604020202020204" pitchFamily="34" charset="0"/>
                <a:cs typeface="Arial" panose="020B0604020202020204" pitchFamily="34" charset="0"/>
              </a:rPr>
              <a:t>Neither High nor Low Morale </a:t>
            </a:r>
            <a:r>
              <a:rPr lang="en-US" b="0" dirty="0">
                <a:latin typeface="Arial" panose="020B0604020202020204" pitchFamily="34" charset="0"/>
                <a:cs typeface="Arial" panose="020B0604020202020204" pitchFamily="34" charset="0"/>
              </a:rPr>
              <a:t>in the unit/organization.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indicates the extent of </a:t>
            </a:r>
            <a:r>
              <a:rPr lang="en-US" b="1" i="0" dirty="0">
                <a:solidFill>
                  <a:srgbClr val="000000"/>
                </a:solidFill>
                <a:effectLst/>
                <a:latin typeface="Arial" panose="020B0604020202020204" pitchFamily="34" charset="0"/>
                <a:cs typeface="Arial" panose="020B0604020202020204" pitchFamily="34" charset="0"/>
              </a:rPr>
              <a:t>Low Morale </a:t>
            </a:r>
            <a:r>
              <a:rPr lang="en-US" b="0" i="0" dirty="0">
                <a:solidFill>
                  <a:srgbClr val="000000"/>
                </a:solidFill>
                <a:effectLst/>
                <a:latin typeface="Arial" panose="020B0604020202020204" pitchFamily="34" charset="0"/>
                <a:cs typeface="Arial" panose="020B0604020202020204" pitchFamily="34" charset="0"/>
              </a:rPr>
              <a:t>in the unit/organization.</a:t>
            </a: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39</a:t>
            </a:fld>
            <a:endParaRPr lang="en-US"/>
          </a:p>
        </p:txBody>
      </p:sp>
    </p:spTree>
    <p:extLst>
      <p:ext uri="{BB962C8B-B14F-4D97-AF65-F5344CB8AC3E}">
        <p14:creationId xmlns:p14="http://schemas.microsoft.com/office/powerpoint/2010/main" val="2684025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Roboto" panose="02000000000000000000" pitchFamily="2"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a:solidFill>
                  <a:srgbClr val="000000"/>
                </a:solidFill>
                <a:effectLst/>
                <a:latin typeface="Roboto" panose="02000000000000000000" pitchFamily="2" charset="0"/>
              </a:rPr>
              <a:t>If you have questions, feedback or need assistance with this resource, please e-mail the DEOCS User Support Team at DEOCS_Support@forsmarsh.com.</a:t>
            </a:r>
          </a:p>
          <a:p>
            <a:pPr marL="0" lvl="0" indent="0">
              <a:buFont typeface="Arial" panose="020B0604020202020204" pitchFamily="34" charset="0"/>
              <a:buNone/>
            </a:pPr>
            <a:endParaRPr lang="en-US" b="0" i="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a:solidFill>
                  <a:srgbClr val="000000"/>
                </a:solidFill>
                <a:effectLst/>
                <a:latin typeface="Arial" panose="020B0604020202020204" pitchFamily="34" charset="0"/>
                <a:ea typeface="Roboto"/>
                <a:cs typeface="Arial" panose="020B0604020202020204" pitchFamily="34" charset="0"/>
              </a:rPr>
              <a:t>**For additional DEOCS support material, please visit “Assessment to Solutions” at: </a:t>
            </a:r>
            <a:r>
              <a:rPr lang="en-US" b="0" i="0" u="none" strike="noStrike">
                <a:solidFill>
                  <a:srgbClr val="0D92EE"/>
                </a:solidFill>
                <a:effectLst/>
                <a:latin typeface="Arial" panose="020B0604020202020204" pitchFamily="34" charset="0"/>
                <a:ea typeface="Roboto"/>
                <a:cs typeface="Arial" panose="020B0604020202020204" pitchFamily="34" charset="0"/>
                <a:hlinkClick r:id="rId3"/>
              </a:rPr>
              <a:t>https://www.defenseculture.mil/Assessment-to-Solutions/A2S-Home/</a:t>
            </a:r>
            <a:r>
              <a:rPr lang="en-US" b="0" i="0" u="none" strike="noStrike">
                <a:solidFill>
                  <a:srgbClr val="0D92EE"/>
                </a:solidFill>
                <a:effectLst/>
                <a:latin typeface="Arial" panose="020B0604020202020204" pitchFamily="34" charset="0"/>
                <a:ea typeface="Roboto"/>
                <a:cs typeface="Arial" panose="020B0604020202020204" pitchFamily="34" charset="0"/>
              </a:rPr>
              <a:t>**</a:t>
            </a:r>
            <a:endParaRPr lang="en-US" b="0">
              <a:latin typeface="Arial" panose="020B0604020202020204" pitchFamily="34" charset="0"/>
              <a:ea typeface="Roboto"/>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4</a:t>
            </a:fld>
            <a:endParaRPr lang="en-US"/>
          </a:p>
        </p:txBody>
      </p:sp>
    </p:spTree>
    <p:extLst>
      <p:ext uri="{BB962C8B-B14F-4D97-AF65-F5344CB8AC3E}">
        <p14:creationId xmlns:p14="http://schemas.microsoft.com/office/powerpoint/2010/main" val="34646372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Morale Rating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3). </a:t>
            </a:r>
          </a:p>
          <a:p>
            <a:endParaRPr lang="en-US" b="1" u="sng"/>
          </a:p>
          <a:p>
            <a:pPr marL="0" lvl="0" indent="0">
              <a:buFont typeface="Arial" panose="020B0604020202020204" pitchFamily="34" charset="0"/>
              <a:buNone/>
            </a:pPr>
            <a:r>
              <a:rPr lang="en-US" b="1" u="sng"/>
              <a:t>Considerations</a:t>
            </a:r>
          </a:p>
          <a:p>
            <a:pPr marL="171450" lvl="0" indent="-171450">
              <a:buFont typeface="Arial" panose="020B0604020202020204" pitchFamily="34" charset="0"/>
              <a:buChar char="•"/>
            </a:pPr>
            <a:r>
              <a:rPr lang="en-US" b="0"/>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40</a:t>
            </a:fld>
            <a:endParaRPr lang="en-US"/>
          </a:p>
        </p:txBody>
      </p:sp>
    </p:spTree>
    <p:extLst>
      <p:ext uri="{BB962C8B-B14F-4D97-AF65-F5344CB8AC3E}">
        <p14:creationId xmlns:p14="http://schemas.microsoft.com/office/powerpoint/2010/main" val="3023006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Safe Storage for Lethal Means</a:t>
            </a:r>
            <a:r>
              <a:rPr lang="en-US" b="0" i="0" dirty="0"/>
              <a:t> measures whether one would keep a firearm safely stored (i.e., unloaded or in a secure storage container/device) if they had one in their living space. </a:t>
            </a:r>
          </a:p>
          <a:p>
            <a:endParaRPr lang="en-US" b="0" dirty="0"/>
          </a:p>
          <a:p>
            <a:pPr marL="0" lvl="0" indent="0">
              <a:buFont typeface="Arial" panose="020B0604020202020204" pitchFamily="34" charset="0"/>
              <a:buNone/>
            </a:pPr>
            <a:r>
              <a:rPr lang="en-US" b="0" dirty="0"/>
              <a:t>Items used to assess </a:t>
            </a:r>
            <a:r>
              <a:rPr lang="en-US" b="0" i="1" dirty="0"/>
              <a:t>Safe Storage for Lethal Means</a:t>
            </a:r>
            <a:r>
              <a:rPr lang="en-US" b="0" dirty="0"/>
              <a:t> on the DEOCS using a five-point response scale from </a:t>
            </a:r>
            <a:r>
              <a:rPr lang="en-US" b="0" i="1" dirty="0"/>
              <a:t>Strongly Disagree </a:t>
            </a:r>
            <a:r>
              <a:rPr lang="en-US" b="0" i="0" dirty="0"/>
              <a:t>to</a:t>
            </a:r>
            <a:r>
              <a:rPr lang="en-US" b="0" i="1" dirty="0"/>
              <a:t> Strongly Agree:</a:t>
            </a:r>
            <a:endParaRPr lang="en-US" b="0" dirty="0"/>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I had a firearm in my living space, I would store it unloaded or use a secure storage container/device.</a:t>
            </a:r>
            <a:endParaRPr lang="en-US" sz="18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fontAlgn="base">
              <a:lnSpc>
                <a:spcPct val="107000"/>
              </a:lnSpc>
              <a:spcBef>
                <a:spcPts val="0"/>
              </a:spcBef>
              <a:spcAft>
                <a:spcPts val="0"/>
              </a:spcAft>
              <a:buSzPts val="1000"/>
              <a:buFont typeface="Symbol" panose="05050102010706020507" pitchFamily="18" charset="2"/>
              <a:buNone/>
              <a:tabLst>
                <a:tab pos="457200" algn="l"/>
              </a:tabLst>
            </a:pPr>
            <a:endParaRPr lang="en-US" b="0" dirty="0"/>
          </a:p>
          <a:p>
            <a:pPr marL="0" lvl="0" indent="0">
              <a:buFont typeface="Arial" panose="020B0604020202020204" pitchFamily="34" charset="0"/>
              <a:buNone/>
            </a:pPr>
            <a:r>
              <a:rPr lang="en-US" b="1" u="sng" dirty="0"/>
              <a:t>Should We Share These Results?</a:t>
            </a:r>
          </a:p>
          <a:p>
            <a:pPr marL="171450" lvl="0" indent="-171450">
              <a:buFont typeface="Arial" panose="020B0604020202020204" pitchFamily="34" charset="0"/>
              <a:buChar char="•"/>
            </a:pPr>
            <a:r>
              <a:rPr lang="en-US" b="0" dirty="0"/>
              <a:t>Share results if the favorable rating is a top strength within the unit/organization.</a:t>
            </a:r>
          </a:p>
          <a:p>
            <a:pPr marL="171450" lvl="0" indent="-171450">
              <a:buFont typeface="Arial" panose="020B0604020202020204" pitchFamily="34" charset="0"/>
              <a:buChar char="•"/>
            </a:pPr>
            <a:r>
              <a:rPr lang="en-US" b="0" dirty="0"/>
              <a:t>Share results if Factor Rating Alert icon appears, which indicates a </a:t>
            </a:r>
            <a:r>
              <a:rPr lang="en-US" b="1" dirty="0"/>
              <a:t>very low favorable rating</a:t>
            </a:r>
            <a:r>
              <a:rPr lang="en-US" b="0" dirty="0"/>
              <a:t>.</a:t>
            </a:r>
          </a:p>
          <a:p>
            <a:pPr marL="171450" lvl="0" indent="-171450">
              <a:buFont typeface="Arial" panose="020B0604020202020204" pitchFamily="34" charset="0"/>
              <a:buChar char="•"/>
            </a:pPr>
            <a:r>
              <a:rPr lang="en-US" b="0" dirty="0"/>
              <a:t>Share results if the unit/organizational commander or leader believes there is another reason to share with personnel. For example, it is a previously identified area of importance or there was a notable rating increase/decrease since the last DEOCS administration, if applicable (click on trend icon in DEOCS Dashboard to view trend information). </a:t>
            </a:r>
          </a:p>
          <a:p>
            <a:endParaRPr lang="en-US" b="1" u="sng" dirty="0"/>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t>Discuss factor rating percentages in relation to unit/organization response rates.</a:t>
            </a:r>
          </a:p>
          <a:p>
            <a:pPr marL="628650" lvl="1" indent="-171450">
              <a:buFont typeface="Arial" panose="020B0604020202020204" pitchFamily="34" charset="0"/>
              <a:buChar char="•"/>
            </a:pPr>
            <a:r>
              <a:rPr lang="en-US" b="0" dirty="0"/>
              <a:t>Do these findings reflect known strengths/areas for improvement within the unit/organization?</a:t>
            </a:r>
          </a:p>
          <a:p>
            <a:pPr marL="628650" lvl="1" indent="-171450">
              <a:buFont typeface="Arial" panose="020B0604020202020204" pitchFamily="34" charset="0"/>
              <a:buChar char="•"/>
            </a:pPr>
            <a:r>
              <a:rPr lang="en-US" b="0" dirty="0"/>
              <a:t>Any surprises?</a:t>
            </a:r>
          </a:p>
          <a:p>
            <a:pPr marL="171450" lvl="0" indent="-171450">
              <a:buFont typeface="Arial" panose="020B0604020202020204" pitchFamily="34" charset="0"/>
              <a:buChar char="•"/>
            </a:pPr>
            <a:r>
              <a:rPr lang="en-US" b="0" dirty="0"/>
              <a:t>Are there any initiatives already in place (or planned) to address areas for improvement?</a:t>
            </a:r>
          </a:p>
          <a:p>
            <a:pPr marL="171450" lvl="0" indent="-171450">
              <a:buFont typeface="Arial" panose="020B0604020202020204" pitchFamily="34" charset="0"/>
              <a:buChar char="•"/>
            </a:pPr>
            <a:r>
              <a:rPr lang="en-US" b="0" dirty="0"/>
              <a:t>Are there any initiatives already in place that may be contributing to top strength areas?</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is the percentage of participants reporting their </a:t>
            </a:r>
            <a:r>
              <a:rPr lang="en-US" b="1" dirty="0">
                <a:latin typeface="Arial" panose="020B0604020202020204" pitchFamily="34" charset="0"/>
                <a:cs typeface="Arial" panose="020B0604020202020204" pitchFamily="34" charset="0"/>
              </a:rPr>
              <a:t>Firearms Would be Safely Stored.</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is the percentage of participants reporting their </a:t>
            </a:r>
            <a:r>
              <a:rPr lang="en-US" b="1" dirty="0">
                <a:latin typeface="Arial" panose="020B0604020202020204" pitchFamily="34" charset="0"/>
                <a:cs typeface="Arial" panose="020B0604020202020204" pitchFamily="34" charset="0"/>
              </a:rPr>
              <a:t>Firearms May or May Not be Safely Stored.</a:t>
            </a:r>
          </a:p>
          <a:p>
            <a:pPr marL="171450" lvl="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a:t>
            </a:r>
            <a:r>
              <a:rPr lang="en-US" b="0" dirty="0">
                <a:latin typeface="Arial" panose="020B0604020202020204" pitchFamily="34" charset="0"/>
                <a:cs typeface="Arial" panose="020B0604020202020204" pitchFamily="34" charset="0"/>
              </a:rPr>
              <a:t>is the percentage of participants reporting</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their </a:t>
            </a:r>
            <a:r>
              <a:rPr lang="en-US" b="1" dirty="0">
                <a:latin typeface="Arial" panose="020B0604020202020204" pitchFamily="34" charset="0"/>
                <a:cs typeface="Arial" panose="020B0604020202020204" pitchFamily="34" charset="0"/>
              </a:rPr>
              <a:t>Firearms Would Not be Safely Stored.</a:t>
            </a: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41</a:t>
            </a:fld>
            <a:endParaRPr lang="en-US"/>
          </a:p>
        </p:txBody>
      </p:sp>
    </p:spTree>
    <p:extLst>
      <p:ext uri="{BB962C8B-B14F-4D97-AF65-F5344CB8AC3E}">
        <p14:creationId xmlns:p14="http://schemas.microsoft.com/office/powerpoint/2010/main" val="101161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Safe Storage for Lethal Means Ratings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3). </a:t>
            </a:r>
          </a:p>
          <a:p>
            <a:endParaRPr lang="en-US" b="1" u="sng"/>
          </a:p>
          <a:p>
            <a:pPr marL="0" lvl="0" indent="0">
              <a:buFont typeface="Arial" panose="020B0604020202020204" pitchFamily="34" charset="0"/>
              <a:buNone/>
            </a:pPr>
            <a:r>
              <a:rPr lang="en-US" b="1" u="sng"/>
              <a:t>Considerations</a:t>
            </a:r>
          </a:p>
          <a:p>
            <a:pPr marL="171450" lvl="0" indent="-171450">
              <a:buFont typeface="Arial" panose="020B0604020202020204" pitchFamily="34" charset="0"/>
              <a:buChar char="•"/>
            </a:pPr>
            <a:r>
              <a:rPr lang="en-US" b="0"/>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42</a:t>
            </a:fld>
            <a:endParaRPr lang="en-US"/>
          </a:p>
        </p:txBody>
      </p:sp>
    </p:spTree>
    <p:extLst>
      <p:ext uri="{BB962C8B-B14F-4D97-AF65-F5344CB8AC3E}">
        <p14:creationId xmlns:p14="http://schemas.microsoft.com/office/powerpoint/2010/main" val="1699940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Transformational Leadership</a:t>
            </a:r>
            <a:r>
              <a:rPr lang="en-US" b="0" i="0" dirty="0">
                <a:latin typeface="Arial" panose="020B0604020202020204" pitchFamily="34" charset="0"/>
                <a:cs typeface="Arial" panose="020B0604020202020204" pitchFamily="34" charset="0"/>
              </a:rPr>
              <a:t> measures the perception that leaders encourage, inspire, and motivate others to meet new challenges and accomplish tasks beyond what they feel is possible. Characteristics of a transformational leader include idealized influence or charisma, inspirational motivation, intellectual stimulation, and individualized consideration.  </a:t>
            </a:r>
          </a:p>
          <a:p>
            <a:endParaRPr lang="en-US"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Items used to assess </a:t>
            </a:r>
            <a:r>
              <a:rPr lang="en-US" b="0" i="1" dirty="0"/>
              <a:t>Transformational Leadership</a:t>
            </a:r>
            <a:r>
              <a:rPr lang="en-US" b="0" dirty="0"/>
              <a:t> on the DEOCS using a five-point response scale from </a:t>
            </a:r>
            <a:r>
              <a:rPr lang="en-US" b="0" i="1" dirty="0"/>
              <a:t>Strongly Disagree </a:t>
            </a:r>
            <a:r>
              <a:rPr lang="en-US" b="0" dirty="0"/>
              <a:t>to </a:t>
            </a:r>
            <a:r>
              <a:rPr lang="en-US" b="0" i="1" dirty="0"/>
              <a:t>Strongly Agree</a:t>
            </a:r>
            <a:r>
              <a:rPr lang="en-US" b="0" dirty="0"/>
              <a:t>:</a:t>
            </a:r>
            <a:endParaRPr lang="en-US" b="0" i="0" dirty="0">
              <a:latin typeface="Arial" panose="020B060402020202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unit’s commander communicates a clear and motivating vision of the future.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unit’s commander supports and encourages the professional development of people in my unit.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unit’s commander encourages people in my unit to think about problems in new ways.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u="sng"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Should we share these results? </a:t>
            </a:r>
          </a:p>
          <a:p>
            <a:pPr marL="171450" lvl="0" indent="-171450">
              <a:buFont typeface="Arial" panose="020B0604020202020204" pitchFamily="34" charset="0"/>
              <a:buChar char="•"/>
            </a:pPr>
            <a:r>
              <a:rPr lang="en-US" b="0" dirty="0"/>
              <a:t>Share results if the favorable rating is a top strength within the unit/organization.</a:t>
            </a:r>
          </a:p>
          <a:p>
            <a:pPr marL="171450" lvl="0" indent="-171450">
              <a:buFont typeface="Arial" panose="020B0604020202020204" pitchFamily="34" charset="0"/>
              <a:buChar char="•"/>
            </a:pPr>
            <a:r>
              <a:rPr lang="en-US" b="0" dirty="0"/>
              <a:t>Share results if Factor Rating Alert icon appears, which indicates a </a:t>
            </a:r>
            <a:r>
              <a:rPr lang="en-US" b="1" dirty="0"/>
              <a:t>very low favorable rating</a:t>
            </a:r>
            <a:r>
              <a:rPr lang="en-US" b="0" dirty="0"/>
              <a:t>.</a:t>
            </a:r>
          </a:p>
          <a:p>
            <a:pPr marL="171450" lvl="0" indent="-171450">
              <a:buFont typeface="Arial" panose="020B0604020202020204" pitchFamily="34" charset="0"/>
              <a:buChar char="•"/>
            </a:pPr>
            <a:r>
              <a:rPr lang="en-US" b="0" dirty="0"/>
              <a:t>Share results if the unit/organizational commander or leader believes there is another reason to share with personnel. For example, it is a previously identified area of importance or there was a notable rating increase/decrease since the last DEOCS administration, if applicable (click on trend icon in DEOCS Dashboard to view trend information). </a:t>
            </a:r>
          </a:p>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t>Discuss factor rating percentages in relation to unit/organization response rates.</a:t>
            </a:r>
          </a:p>
          <a:p>
            <a:pPr marL="628650" lvl="1" indent="-171450">
              <a:buFont typeface="Arial" panose="020B0604020202020204" pitchFamily="34" charset="0"/>
              <a:buChar char="•"/>
            </a:pPr>
            <a:r>
              <a:rPr lang="en-US" b="0" dirty="0"/>
              <a:t>Do these findings reflect known strengths/areas for improvement within the unit/organization?</a:t>
            </a:r>
          </a:p>
          <a:p>
            <a:pPr marL="628650" lvl="1" indent="-171450">
              <a:buFont typeface="Arial" panose="020B0604020202020204" pitchFamily="34" charset="0"/>
              <a:buChar char="•"/>
            </a:pPr>
            <a:r>
              <a:rPr lang="en-US" b="0" dirty="0"/>
              <a:t>Any surprises?</a:t>
            </a:r>
          </a:p>
          <a:p>
            <a:pPr marL="171450" lvl="0" indent="-171450">
              <a:buFont typeface="Arial" panose="020B0604020202020204" pitchFamily="34" charset="0"/>
              <a:buChar char="•"/>
            </a:pPr>
            <a:r>
              <a:rPr lang="en-US" b="0" dirty="0"/>
              <a:t>Are there any initiatives already in place (or planned) to address areas for improvement?</a:t>
            </a:r>
          </a:p>
          <a:p>
            <a:pPr marL="171450" lvl="0" indent="-171450">
              <a:buFont typeface="Arial" panose="020B0604020202020204" pitchFamily="34" charset="0"/>
              <a:buChar char="•"/>
            </a:pPr>
            <a:r>
              <a:rPr lang="en-US" b="0" dirty="0"/>
              <a:t>Are there any initiatives already in place that may be contributing to top strength areas?</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indicates the extent to which the unit’s/organization’s leader is a </a:t>
            </a:r>
            <a:r>
              <a:rPr lang="en-US" b="1" dirty="0">
                <a:latin typeface="Arial" panose="020B0604020202020204" pitchFamily="34" charset="0"/>
                <a:cs typeface="Arial" panose="020B0604020202020204" pitchFamily="34" charset="0"/>
              </a:rPr>
              <a:t>Transformational Leader</a:t>
            </a:r>
            <a:r>
              <a:rPr lang="en-US" b="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to which the unit’s/organization’s leader is </a:t>
            </a:r>
            <a:r>
              <a:rPr lang="en-US" b="1" dirty="0">
                <a:latin typeface="Arial" panose="020B0604020202020204" pitchFamily="34" charset="0"/>
                <a:cs typeface="Arial" panose="020B0604020202020204" pitchFamily="34" charset="0"/>
              </a:rPr>
              <a:t>Neither a Transformational nor Non-Transformational Leader.</a:t>
            </a:r>
            <a:r>
              <a:rPr lang="en-US" b="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indicates the extent to which the unit’s/organization’s leader is </a:t>
            </a:r>
            <a:r>
              <a:rPr lang="en-US" b="1" i="0" dirty="0">
                <a:solidFill>
                  <a:srgbClr val="000000"/>
                </a:solidFill>
                <a:effectLst/>
                <a:latin typeface="Arial" panose="020B0604020202020204" pitchFamily="34" charset="0"/>
                <a:cs typeface="Arial" panose="020B0604020202020204" pitchFamily="34" charset="0"/>
              </a:rPr>
              <a:t>Not a Transformational Leader</a:t>
            </a:r>
            <a:r>
              <a:rPr lang="en-US" b="1" i="0" baseline="0" dirty="0">
                <a:solidFill>
                  <a:srgbClr val="000000"/>
                </a:solidFill>
                <a:effectLst/>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43</a:t>
            </a:fld>
            <a:endParaRPr lang="en-US"/>
          </a:p>
        </p:txBody>
      </p:sp>
    </p:spTree>
    <p:extLst>
      <p:ext uri="{BB962C8B-B14F-4D97-AF65-F5344CB8AC3E}">
        <p14:creationId xmlns:p14="http://schemas.microsoft.com/office/powerpoint/2010/main" val="1142253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Transformational Leadership Ratings Unit/Organization Leader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3). </a:t>
            </a:r>
          </a:p>
          <a:p>
            <a:pPr marL="0" lvl="0" indent="0">
              <a:buFont typeface="Arial" panose="020B0604020202020204" pitchFamily="34" charset="0"/>
              <a:buNone/>
            </a:pPr>
            <a:endParaRPr lang="en-US" b="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a:t>Considerations</a:t>
            </a:r>
          </a:p>
          <a:p>
            <a:pPr marL="171450" lvl="0" indent="-171450">
              <a:buFont typeface="Arial" panose="020B0604020202020204" pitchFamily="34" charset="0"/>
              <a:buChar char="•"/>
            </a:pPr>
            <a:r>
              <a:rPr lang="en-US" b="0"/>
              <a:t>Recommend sharing demographic results. Do not draw explicit comparisons between demographic groups.</a:t>
            </a: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44</a:t>
            </a:fld>
            <a:endParaRPr lang="en-US"/>
          </a:p>
        </p:txBody>
      </p:sp>
    </p:spTree>
    <p:extLst>
      <p:ext uri="{BB962C8B-B14F-4D97-AF65-F5344CB8AC3E}">
        <p14:creationId xmlns:p14="http://schemas.microsoft.com/office/powerpoint/2010/main" val="4218125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Work-Life Balance</a:t>
            </a:r>
            <a:r>
              <a:rPr lang="en-US" b="0" i="0"/>
              <a:t> measures one’s perception that the demands of their work and personal life are compatible.</a:t>
            </a:r>
            <a:endParaRPr lang="en-US" b="0"/>
          </a:p>
          <a:p>
            <a:pPr marL="0" lvl="0" indent="0">
              <a:buFont typeface="Arial" panose="020B0604020202020204" pitchFamily="34" charset="0"/>
              <a:buNone/>
            </a:pPr>
            <a:endParaRPr lang="en-US" b="0"/>
          </a:p>
          <a:p>
            <a:pPr marL="0" lvl="0" indent="0">
              <a:buFont typeface="Arial" panose="020B0604020202020204" pitchFamily="34" charset="0"/>
              <a:buNone/>
            </a:pPr>
            <a:r>
              <a:rPr lang="en-US" b="0"/>
              <a:t>The item used to assess </a:t>
            </a:r>
            <a:r>
              <a:rPr lang="en-US" b="0" i="1"/>
              <a:t>Work-Life Balance</a:t>
            </a:r>
            <a:r>
              <a:rPr lang="en-US" b="0"/>
              <a:t> on the DEOCS using a five-point response scale from </a:t>
            </a:r>
            <a:r>
              <a:rPr lang="en-US" b="0" i="1"/>
              <a:t>Strongly Disagree </a:t>
            </a:r>
            <a:r>
              <a:rPr lang="en-US" b="0"/>
              <a:t>to </a:t>
            </a:r>
            <a:r>
              <a:rPr lang="en-US" b="0" i="1"/>
              <a:t>Strongly Agree</a:t>
            </a:r>
            <a:r>
              <a:rPr lang="en-US" b="0"/>
              <a:t>:</a:t>
            </a:r>
          </a:p>
          <a:p>
            <a:pPr marL="171450" lvl="0" indent="-171450">
              <a:buFont typeface="Arial" panose="020B0604020202020204" pitchFamily="34" charset="0"/>
              <a:buChar char="•"/>
            </a:pPr>
            <a:r>
              <a:rPr lang="en-US" b="0"/>
              <a:t>I can easily balance the demands of my work and personal life.</a:t>
            </a:r>
          </a:p>
          <a:p>
            <a:pPr marL="0" lvl="0" indent="0">
              <a:buFont typeface="Arial" panose="020B0604020202020204" pitchFamily="34" charset="0"/>
              <a:buNone/>
            </a:pPr>
            <a:endParaRPr lang="en-US" b="0"/>
          </a:p>
          <a:p>
            <a:r>
              <a:rPr lang="en-US" b="1" u="sng">
                <a:latin typeface="Arial" panose="020B0604020202020204" pitchFamily="34" charset="0"/>
                <a:cs typeface="Arial" panose="020B0604020202020204" pitchFamily="34" charset="0"/>
              </a:rPr>
              <a:t>Recommended Talking Points </a:t>
            </a:r>
            <a:endParaRPr lang="en-US" b="0"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a:t>Share results if the favorable rating is a top strength within the unit/organization.</a:t>
            </a:r>
          </a:p>
          <a:p>
            <a:pPr marL="171450" lvl="0" indent="-171450">
              <a:buFont typeface="Arial" panose="020B0604020202020204" pitchFamily="34" charset="0"/>
              <a:buChar char="•"/>
            </a:pPr>
            <a:r>
              <a:rPr lang="en-US" b="0"/>
              <a:t>Share results if Factor Rating Alert icon appears, which indicates a </a:t>
            </a:r>
            <a:r>
              <a:rPr lang="en-US" b="1"/>
              <a:t>very low favorable rating</a:t>
            </a:r>
            <a:r>
              <a:rPr lang="en-US" b="0"/>
              <a:t>.</a:t>
            </a:r>
          </a:p>
          <a:p>
            <a:pPr marL="171450" lvl="0" indent="-171450">
              <a:buFont typeface="Arial" panose="020B0604020202020204" pitchFamily="34" charset="0"/>
              <a:buChar char="•"/>
            </a:pPr>
            <a:r>
              <a:rPr lang="en-US" b="0"/>
              <a:t>Share results if the unit/organizational commander or leader believes there is another reason to share with personnel. For example, it is a previously identified area of importance or there was a notable rating increase/decrease since the last DEOCS administration, if applicable (click on trend icon in DEOCS Dashboard to view trend information). </a:t>
            </a:r>
          </a:p>
          <a:p>
            <a:endParaRPr lang="en-US" b="1" u="sng"/>
          </a:p>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Discuss factor rating percentages in relation to unit/organization response rates.</a:t>
            </a:r>
          </a:p>
          <a:p>
            <a:pPr marL="628650" lvl="1" indent="-171450">
              <a:buFont typeface="Arial" panose="020B0604020202020204" pitchFamily="34" charset="0"/>
              <a:buChar char="•"/>
            </a:pPr>
            <a:r>
              <a:rPr lang="en-US" b="0"/>
              <a:t>Do these findings reflect known strengths/areas for improvement within the unit/organization?</a:t>
            </a:r>
          </a:p>
          <a:p>
            <a:pPr marL="628650" lvl="1" indent="-171450">
              <a:buFont typeface="Arial" panose="020B0604020202020204" pitchFamily="34" charset="0"/>
              <a:buChar char="•"/>
            </a:pPr>
            <a:r>
              <a:rPr lang="en-US" b="0"/>
              <a:t>Any surprises?</a:t>
            </a:r>
          </a:p>
          <a:p>
            <a:pPr marL="171450" lvl="0" indent="-171450">
              <a:buFont typeface="Arial" panose="020B0604020202020204" pitchFamily="34" charset="0"/>
              <a:buChar char="•"/>
            </a:pPr>
            <a:r>
              <a:rPr lang="en-US" b="0"/>
              <a:t>Are there any initiatives already in place (or planned) to address areas for improvement?</a:t>
            </a:r>
          </a:p>
          <a:p>
            <a:pPr marL="171450" lvl="0" indent="-171450">
              <a:buFont typeface="Arial" panose="020B0604020202020204" pitchFamily="34" charset="0"/>
              <a:buChar char="•"/>
            </a:pPr>
            <a:r>
              <a:rPr lang="en-US" b="0"/>
              <a:t>Are there any initiatives already in place that may be contributing to top strength areas?</a:t>
            </a:r>
          </a:p>
          <a:p>
            <a:pPr marL="171450" lvl="0" indent="-171450">
              <a:buFont typeface="Arial" panose="020B0604020202020204" pitchFamily="34" charset="0"/>
              <a:buChar char="•"/>
            </a:pPr>
            <a:r>
              <a:rPr lang="en-US" b="1">
                <a:latin typeface="Arial" panose="020B0604020202020204" pitchFamily="34" charset="0"/>
                <a:cs typeface="Arial" panose="020B0604020202020204" pitchFamily="34" charset="0"/>
              </a:rPr>
              <a:t>Favorable rating</a:t>
            </a:r>
            <a:r>
              <a:rPr lang="en-US" b="0">
                <a:latin typeface="Arial" panose="020B0604020202020204" pitchFamily="34" charset="0"/>
                <a:cs typeface="Arial" panose="020B0604020202020204" pitchFamily="34" charset="0"/>
              </a:rPr>
              <a:t> (represented with green) is the percentage of participants who reported </a:t>
            </a:r>
            <a:r>
              <a:rPr lang="en-US" b="1">
                <a:latin typeface="Arial" panose="020B0604020202020204" pitchFamily="34" charset="0"/>
                <a:cs typeface="Arial" panose="020B0604020202020204" pitchFamily="34" charset="0"/>
              </a:rPr>
              <a:t>Having a Work-Life Balance</a:t>
            </a:r>
            <a:r>
              <a:rPr lang="en-US" b="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a:latin typeface="Arial" panose="020B0604020202020204" pitchFamily="34" charset="0"/>
                <a:cs typeface="Arial" panose="020B0604020202020204" pitchFamily="34" charset="0"/>
              </a:rPr>
              <a:t>Neutral rating </a:t>
            </a:r>
            <a:r>
              <a:rPr lang="en-US" b="0">
                <a:latin typeface="Arial" panose="020B0604020202020204" pitchFamily="34" charset="0"/>
                <a:cs typeface="Arial" panose="020B0604020202020204" pitchFamily="34" charset="0"/>
              </a:rPr>
              <a:t>(represented with yellow) is the percentage of participants who reported </a:t>
            </a:r>
            <a:r>
              <a:rPr lang="en-US" b="1">
                <a:latin typeface="Arial" panose="020B0604020202020204" pitchFamily="34" charset="0"/>
                <a:cs typeface="Arial" panose="020B0604020202020204" pitchFamily="34" charset="0"/>
              </a:rPr>
              <a:t>Neither Having nor Not Having a Work-Life Balance</a:t>
            </a:r>
            <a:r>
              <a:rPr lang="en-US" b="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i="0">
                <a:solidFill>
                  <a:srgbClr val="000000"/>
                </a:solidFill>
                <a:effectLst/>
                <a:latin typeface="Arial" panose="020B0604020202020204" pitchFamily="34" charset="0"/>
                <a:cs typeface="Arial" panose="020B0604020202020204" pitchFamily="34" charset="0"/>
              </a:rPr>
              <a:t>Unfavorable rating </a:t>
            </a:r>
            <a:r>
              <a:rPr lang="en-US" b="0" i="0">
                <a:solidFill>
                  <a:srgbClr val="000000"/>
                </a:solidFill>
                <a:effectLst/>
                <a:latin typeface="Arial" panose="020B0604020202020204" pitchFamily="34" charset="0"/>
                <a:cs typeface="Arial" panose="020B0604020202020204" pitchFamily="34" charset="0"/>
              </a:rPr>
              <a:t>(represented with red) </a:t>
            </a:r>
            <a:r>
              <a:rPr lang="en-US" b="0">
                <a:latin typeface="Arial" panose="020B0604020202020204" pitchFamily="34" charset="0"/>
                <a:cs typeface="Arial" panose="020B0604020202020204" pitchFamily="34" charset="0"/>
              </a:rPr>
              <a:t>is the percentage of participants who reported </a:t>
            </a:r>
            <a:r>
              <a:rPr lang="en-US" b="1">
                <a:latin typeface="Arial" panose="020B0604020202020204" pitchFamily="34" charset="0"/>
                <a:cs typeface="Arial" panose="020B0604020202020204" pitchFamily="34" charset="0"/>
              </a:rPr>
              <a:t>Not Having a Work-Life Balance</a:t>
            </a:r>
            <a:r>
              <a:rPr lang="en-US" b="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45</a:t>
            </a:fld>
            <a:endParaRPr lang="en-US"/>
          </a:p>
        </p:txBody>
      </p:sp>
    </p:spTree>
    <p:extLst>
      <p:ext uri="{BB962C8B-B14F-4D97-AF65-F5344CB8AC3E}">
        <p14:creationId xmlns:p14="http://schemas.microsoft.com/office/powerpoint/2010/main" val="6625571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Work-Life Balance Ratings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3). </a:t>
            </a:r>
          </a:p>
          <a:p>
            <a:endParaRPr lang="en-US" b="1" u="sng"/>
          </a:p>
          <a:p>
            <a:pPr marL="0" lvl="0" indent="0">
              <a:buFont typeface="Arial" panose="020B0604020202020204" pitchFamily="34" charset="0"/>
              <a:buNone/>
            </a:pPr>
            <a:r>
              <a:rPr lang="en-US" b="1" u="sng"/>
              <a:t>Considerations</a:t>
            </a:r>
          </a:p>
          <a:p>
            <a:pPr marL="171450" lvl="0" indent="-171450">
              <a:buFont typeface="Arial" panose="020B0604020202020204" pitchFamily="34" charset="0"/>
              <a:buChar char="•"/>
            </a:pPr>
            <a:r>
              <a:rPr lang="en-US" b="0"/>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46</a:t>
            </a:fld>
            <a:endParaRPr lang="en-US"/>
          </a:p>
        </p:txBody>
      </p:sp>
    </p:spTree>
    <p:extLst>
      <p:ext uri="{BB962C8B-B14F-4D97-AF65-F5344CB8AC3E}">
        <p14:creationId xmlns:p14="http://schemas.microsoft.com/office/powerpoint/2010/main" val="3153208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u="none" strike="noStrike" baseline="0">
                <a:solidFill>
                  <a:srgbClr val="FFFFFF"/>
                </a:solidFill>
                <a:latin typeface="Arial" panose="020B0604020202020204" pitchFamily="34" charset="0"/>
                <a:cs typeface="Arial" panose="020B0604020202020204" pitchFamily="34" charset="0"/>
              </a:rPr>
              <a:t>Higher unfavorable ratings on risk factors are linked to a higher likelihood of negative outcomes, such as racial/ethnic harassment and discrimination, suicide, sexual harassment, and sexual assault and to a lower likelihood of positive outcomes, such as improved readiness and higher retention.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a:solidFill>
                  <a:srgbClr val="000000"/>
                </a:solidFill>
                <a:effectLst/>
                <a:latin typeface="Roboto" panose="02000000000000000000" pitchFamily="2" charset="0"/>
                <a:cs typeface="Arial" panose="020B0604020202020204" pitchFamily="34" charset="0"/>
              </a:rPr>
              <a:t>You do </a:t>
            </a:r>
            <a:r>
              <a:rPr lang="en-US" sz="1200" b="1" i="0" u="sng" strike="noStrike" baseline="0">
                <a:solidFill>
                  <a:srgbClr val="000000"/>
                </a:solidFill>
                <a:effectLst/>
                <a:latin typeface="Roboto" panose="02000000000000000000" pitchFamily="2" charset="0"/>
                <a:cs typeface="Arial" panose="020B0604020202020204" pitchFamily="34" charset="0"/>
              </a:rPr>
              <a:t>not</a:t>
            </a:r>
            <a:r>
              <a:rPr lang="en-US" sz="1200" b="0" i="0" u="none" strike="noStrike" baseline="0">
                <a:solidFill>
                  <a:srgbClr val="000000"/>
                </a:solidFill>
                <a:effectLst/>
                <a:latin typeface="Roboto" panose="02000000000000000000" pitchFamily="2" charset="0"/>
                <a:cs typeface="Arial" panose="020B0604020202020204" pitchFamily="34" charset="0"/>
              </a:rPr>
              <a:t> need to present the results for every factor. It’s recommended that you </a:t>
            </a:r>
            <a:r>
              <a:rPr lang="en-US" sz="1200" b="1" i="0" u="sng" strike="noStrike" baseline="0">
                <a:solidFill>
                  <a:srgbClr val="000000"/>
                </a:solidFill>
                <a:effectLst/>
                <a:latin typeface="Roboto" panose="02000000000000000000" pitchFamily="2" charset="0"/>
                <a:cs typeface="Arial" panose="020B0604020202020204" pitchFamily="34" charset="0"/>
              </a:rPr>
              <a:t>select the factors that are most meaningful/relevant for your unit</a:t>
            </a:r>
            <a:r>
              <a:rPr lang="en-US" sz="1200" b="0" i="0" u="none" strike="noStrike" baseline="0">
                <a:solidFill>
                  <a:srgbClr val="000000"/>
                </a:solidFill>
                <a:effectLst/>
                <a:latin typeface="Roboto" panose="02000000000000000000" pitchFamily="2" charset="0"/>
                <a:cs typeface="Arial" panose="020B0604020202020204" pitchFamily="34" charset="0"/>
              </a:rPr>
              <a:t> as determined by your current and/or previous DEOCS results.</a:t>
            </a:r>
            <a:endParaRPr lang="en-US" b="0" i="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47</a:t>
            </a:fld>
            <a:endParaRPr lang="en-US"/>
          </a:p>
        </p:txBody>
      </p:sp>
    </p:spTree>
    <p:extLst>
      <p:ext uri="{BB962C8B-B14F-4D97-AF65-F5344CB8AC3E}">
        <p14:creationId xmlns:p14="http://schemas.microsoft.com/office/powerpoint/2010/main" val="24887380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Highlight the factors with the highest and lowest unfavorable ratings.</a:t>
            </a:r>
          </a:p>
          <a:p>
            <a:pPr marL="0" indent="0">
              <a:buFont typeface="Arial" panose="020B0604020202020204" pitchFamily="34" charset="0"/>
              <a:buNone/>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48</a:t>
            </a:fld>
            <a:endParaRPr lang="en-US"/>
          </a:p>
        </p:txBody>
      </p:sp>
    </p:spTree>
    <p:extLst>
      <p:ext uri="{BB962C8B-B14F-4D97-AF65-F5344CB8AC3E}">
        <p14:creationId xmlns:p14="http://schemas.microsoft.com/office/powerpoint/2010/main" val="32597546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latin typeface="Arial" panose="020B0604020202020204" pitchFamily="34" charset="0"/>
                <a:cs typeface="Arial" panose="020B0604020202020204" pitchFamily="34" charset="0"/>
              </a:rPr>
              <a:t>This is a duplicate slide of the previous slide without the Important Note. Only one Unfavorable Ratings slide is needed to present results. </a:t>
            </a:r>
            <a:endParaRPr lang="en-US" b="1" u="sng" dirty="0">
              <a:latin typeface="Arial" panose="020B0604020202020204" pitchFamily="34" charset="0"/>
              <a:cs typeface="Arial" panose="020B0604020202020204" pitchFamily="34" charset="0"/>
            </a:endParaRPr>
          </a:p>
          <a:p>
            <a:endParaRPr lang="en-US" b="1" u="sng"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t>Highlight the factors with the highest and lowest unfavorable ratings.</a:t>
            </a:r>
          </a:p>
          <a:p>
            <a:pPr marL="0" indent="0">
              <a:buFont typeface="Arial" panose="020B0604020202020204" pitchFamily="34" charset="0"/>
              <a:buNone/>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49</a:t>
            </a:fld>
            <a:endParaRPr lang="en-US"/>
          </a:p>
        </p:txBody>
      </p:sp>
    </p:spTree>
    <p:extLst>
      <p:ext uri="{BB962C8B-B14F-4D97-AF65-F5344CB8AC3E}">
        <p14:creationId xmlns:p14="http://schemas.microsoft.com/office/powerpoint/2010/main" val="43137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0">
                <a:solidFill>
                  <a:srgbClr val="000000"/>
                </a:solidFill>
                <a:effectLst/>
                <a:latin typeface="Roboto" panose="02000000000000000000" pitchFamily="2"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a:solidFill>
                  <a:srgbClr val="000000"/>
                </a:solidFill>
                <a:effectLst/>
                <a:latin typeface="Roboto" panose="02000000000000000000" pitchFamily="2" charset="0"/>
              </a:rPr>
              <a:t>If you have questions, feedback or need assistance with this resource, please e-mail the DEOCS User Support Team at DEOCS_Support@forsmarsh.com.</a:t>
            </a:r>
          </a:p>
          <a:p>
            <a:pPr marL="0" lvl="0" indent="0">
              <a:buFont typeface="Arial" panose="020B0604020202020204" pitchFamily="34" charset="0"/>
              <a:buNone/>
            </a:pPr>
            <a:endParaRPr lang="en-US" b="0" i="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a:solidFill>
                  <a:srgbClr val="000000"/>
                </a:solidFill>
                <a:effectLst/>
                <a:latin typeface="Arial" panose="020B0604020202020204" pitchFamily="34" charset="0"/>
                <a:ea typeface="Roboto"/>
                <a:cs typeface="Arial" panose="020B0604020202020204" pitchFamily="34" charset="0"/>
              </a:rPr>
              <a:t>**For additional DEOCS support material, please visit “Assessment to Solutions” at: </a:t>
            </a:r>
            <a:r>
              <a:rPr lang="en-US" b="0" i="0" u="none" strike="noStrike">
                <a:solidFill>
                  <a:srgbClr val="0D92EE"/>
                </a:solidFill>
                <a:effectLst/>
                <a:latin typeface="Arial" panose="020B0604020202020204" pitchFamily="34" charset="0"/>
                <a:ea typeface="Roboto"/>
                <a:cs typeface="Arial" panose="020B0604020202020204" pitchFamily="34" charset="0"/>
                <a:hlinkClick r:id="rId3"/>
              </a:rPr>
              <a:t>https://www.defenseculture.mil/Assessment-to-Solutions/A2S-Home/</a:t>
            </a:r>
            <a:r>
              <a:rPr lang="en-US" b="0" i="0" u="none" strike="noStrike">
                <a:solidFill>
                  <a:srgbClr val="0D92EE"/>
                </a:solidFill>
                <a:effectLst/>
                <a:latin typeface="Arial" panose="020B0604020202020204" pitchFamily="34" charset="0"/>
                <a:ea typeface="Roboto"/>
                <a:cs typeface="Arial" panose="020B0604020202020204" pitchFamily="34" charset="0"/>
              </a:rPr>
              <a:t>**</a:t>
            </a:r>
            <a:endParaRPr lang="en-US" b="0">
              <a:latin typeface="Arial" panose="020B0604020202020204" pitchFamily="34" charset="0"/>
              <a:ea typeface="Robot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fld id="{6C080711-4F71-4355-A5E2-361F946D3F72}" type="slidenum">
              <a:rPr lang="en-US" smtClean="0"/>
              <a:t>5</a:t>
            </a:fld>
            <a:endParaRPr lang="en-US"/>
          </a:p>
        </p:txBody>
      </p:sp>
    </p:spTree>
    <p:extLst>
      <p:ext uri="{BB962C8B-B14F-4D97-AF65-F5344CB8AC3E}">
        <p14:creationId xmlns:p14="http://schemas.microsoft.com/office/powerpoint/2010/main" val="1061904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a:t>**</a:t>
            </a:r>
            <a:r>
              <a:rPr lang="en-US" b="0" u="none"/>
              <a:t>Delete slide if trend data is not available.</a:t>
            </a:r>
            <a:r>
              <a:rPr lang="en-US" b="1" u="none"/>
              <a:t>**</a:t>
            </a:r>
          </a:p>
          <a:p>
            <a:endParaRPr lang="en-US" b="1" u="sng"/>
          </a:p>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Identify any noteworthy trends.</a:t>
            </a:r>
          </a:p>
        </p:txBody>
      </p:sp>
      <p:sp>
        <p:nvSpPr>
          <p:cNvPr id="4" name="Slide Number Placeholder 3"/>
          <p:cNvSpPr>
            <a:spLocks noGrp="1"/>
          </p:cNvSpPr>
          <p:nvPr>
            <p:ph type="sldNum" sz="quarter" idx="5"/>
          </p:nvPr>
        </p:nvSpPr>
        <p:spPr/>
        <p:txBody>
          <a:bodyPr/>
          <a:lstStyle/>
          <a:p>
            <a:fld id="{6C080711-4F71-4355-A5E2-361F946D3F72}" type="slidenum">
              <a:rPr lang="en-US" smtClean="0"/>
              <a:t>50</a:t>
            </a:fld>
            <a:endParaRPr lang="en-US"/>
          </a:p>
        </p:txBody>
      </p:sp>
    </p:spTree>
    <p:extLst>
      <p:ext uri="{BB962C8B-B14F-4D97-AF65-F5344CB8AC3E}">
        <p14:creationId xmlns:p14="http://schemas.microsoft.com/office/powerpoint/2010/main" val="18433179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latin typeface="Arial" panose="020B0604020202020204" pitchFamily="34" charset="0"/>
                <a:cs typeface="Arial" panose="020B0604020202020204" pitchFamily="34" charset="0"/>
              </a:rPr>
              <a:t>This is a duplicate slide of the previous slide without the Important Note. Only one Trends Over Time slide is needed to present results. </a:t>
            </a:r>
            <a:endParaRPr lang="en-US" b="1" u="none" dirty="0"/>
          </a:p>
          <a:p>
            <a:r>
              <a:rPr lang="en-US" b="1" u="none" dirty="0"/>
              <a:t>**</a:t>
            </a:r>
            <a:r>
              <a:rPr lang="en-US" b="0" u="none" dirty="0"/>
              <a:t>Delete slide if trend data is not available.</a:t>
            </a:r>
            <a:r>
              <a:rPr lang="en-US" b="1" u="none" dirty="0"/>
              <a:t>**</a:t>
            </a:r>
          </a:p>
          <a:p>
            <a:endParaRPr lang="en-US" b="1" u="sng" dirty="0"/>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t>Identify any noteworthy trends.</a:t>
            </a:r>
          </a:p>
        </p:txBody>
      </p:sp>
      <p:sp>
        <p:nvSpPr>
          <p:cNvPr id="4" name="Slide Number Placeholder 3"/>
          <p:cNvSpPr>
            <a:spLocks noGrp="1"/>
          </p:cNvSpPr>
          <p:nvPr>
            <p:ph type="sldNum" sz="quarter" idx="5"/>
          </p:nvPr>
        </p:nvSpPr>
        <p:spPr/>
        <p:txBody>
          <a:bodyPr/>
          <a:lstStyle/>
          <a:p>
            <a:fld id="{6C080711-4F71-4355-A5E2-361F946D3F72}" type="slidenum">
              <a:rPr lang="en-US" smtClean="0"/>
              <a:t>51</a:t>
            </a:fld>
            <a:endParaRPr lang="en-US"/>
          </a:p>
        </p:txBody>
      </p:sp>
    </p:spTree>
    <p:extLst>
      <p:ext uri="{BB962C8B-B14F-4D97-AF65-F5344CB8AC3E}">
        <p14:creationId xmlns:p14="http://schemas.microsoft.com/office/powerpoint/2010/main" val="20963888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Alcohol Impairing Memory</a:t>
            </a:r>
            <a:r>
              <a:rPr lang="en-US" b="0" i="0" dirty="0"/>
              <a:t> measures how often, during the last three months, one was unable to remember what happened the night before due to drinking alcohol. </a:t>
            </a:r>
            <a:r>
              <a:rPr lang="en-US" sz="1200" b="0" i="0" u="none" strike="noStrike" baseline="0" dirty="0">
                <a:latin typeface="Arial" panose="020B0604020202020204" pitchFamily="34" charset="0"/>
                <a:cs typeface="Arial" panose="020B0604020202020204" pitchFamily="34" charset="0"/>
              </a:rPr>
              <a:t>This occurs when an individual drinks enough alcohol to temporarily block the transfer of memories from short-term to long-term storage—known as memory consolidation—in a brain area called the hippocampus. </a:t>
            </a:r>
            <a:endParaRPr lang="en-US" b="0" dirty="0"/>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The item used to assess </a:t>
            </a:r>
            <a:r>
              <a:rPr lang="en-US" b="0" i="1" dirty="0"/>
              <a:t>Alcohol Impairing Memory </a:t>
            </a:r>
            <a:r>
              <a:rPr lang="en-US" b="0" dirty="0"/>
              <a:t>on the DEOCS using a five-point response scale from </a:t>
            </a:r>
            <a:r>
              <a:rPr lang="en-US" b="0" i="1" dirty="0"/>
              <a:t>Never </a:t>
            </a:r>
            <a:r>
              <a:rPr lang="en-US" b="0" dirty="0"/>
              <a:t>to </a:t>
            </a:r>
            <a:r>
              <a:rPr lang="en-US" b="0" i="1" dirty="0"/>
              <a:t>Daily or Almost Daily</a:t>
            </a:r>
            <a:r>
              <a:rPr lang="en-US" b="0" dirty="0"/>
              <a:t>:</a:t>
            </a:r>
          </a:p>
          <a:p>
            <a:pPr marL="342900" marR="0" lvl="0" indent="-342900" fontAlgn="base">
              <a:lnSpc>
                <a:spcPct val="107000"/>
              </a:lnSpc>
              <a:spcBef>
                <a:spcPts val="0"/>
              </a:spcBef>
              <a:spcAft>
                <a:spcPts val="0"/>
              </a:spcAft>
              <a:buSzPts val="12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Thinking about your alcohol use in the last three months, how often have you been unable to remember what happened the night before because you had been drinking?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1" u="sng" dirty="0"/>
              <a:t>Should We Share These Results?</a:t>
            </a:r>
          </a:p>
          <a:p>
            <a:pPr marL="171450" lvl="0" indent="-171450">
              <a:buFont typeface="Arial" panose="020B0604020202020204" pitchFamily="34" charset="0"/>
              <a:buChar char="•"/>
            </a:pPr>
            <a:r>
              <a:rPr lang="en-US" b="0" dirty="0"/>
              <a:t>Share results if unfavorable rating is among the top weaknesses within the unit/organization.</a:t>
            </a:r>
          </a:p>
          <a:p>
            <a:pPr marL="171450" lvl="0" indent="-171450">
              <a:buFont typeface="Arial" panose="020B0604020202020204" pitchFamily="34" charset="0"/>
              <a:buChar char="•"/>
            </a:pPr>
            <a:r>
              <a:rPr lang="en-US" b="0" dirty="0"/>
              <a:t>Share results if Factor Rating Alert icon appears, which indicates a </a:t>
            </a:r>
            <a:r>
              <a:rPr lang="en-US" b="1" dirty="0"/>
              <a:t>very high unfavorable rating</a:t>
            </a:r>
            <a:r>
              <a:rPr lang="en-US" b="0" dirty="0"/>
              <a:t>.</a:t>
            </a:r>
          </a:p>
          <a:p>
            <a:pPr marL="171450" lvl="0" indent="-171450">
              <a:buFont typeface="Arial" panose="020B0604020202020204" pitchFamily="34" charset="0"/>
              <a:buChar char="•"/>
            </a:pPr>
            <a:r>
              <a:rPr lang="en-US" b="0" dirty="0"/>
              <a:t>Share results if the unit/organizational commander or leader believes there is another reason to share with personnel. For example, it is a previously identified area of importance or there was a notable rating increase/decrease since the last DEOCS administration, if applicable (click on trend icon in DEOCS Dashboard to view trend information). </a:t>
            </a:r>
          </a:p>
          <a:p>
            <a:endParaRPr lang="en-US" b="1" u="sng" dirty="0"/>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t>Discuss factor rating percentages in relation to unit/organization response rates.</a:t>
            </a:r>
          </a:p>
          <a:p>
            <a:pPr marL="628650" lvl="1" indent="-171450">
              <a:buFont typeface="Arial" panose="020B0604020202020204" pitchFamily="34" charset="0"/>
              <a:buChar char="•"/>
            </a:pPr>
            <a:r>
              <a:rPr lang="en-US" b="0" dirty="0"/>
              <a:t>Do these findings reflect known strengths/areas for improvement within the unit/organization?</a:t>
            </a:r>
          </a:p>
          <a:p>
            <a:pPr marL="628650" lvl="1" indent="-171450">
              <a:buFont typeface="Arial" panose="020B0604020202020204" pitchFamily="34" charset="0"/>
              <a:buChar char="•"/>
            </a:pPr>
            <a:r>
              <a:rPr lang="en-US" b="0" dirty="0"/>
              <a:t>Any surprises?</a:t>
            </a:r>
          </a:p>
          <a:p>
            <a:pPr marL="171450" lvl="0" indent="-171450">
              <a:buFont typeface="Arial" panose="020B0604020202020204" pitchFamily="34" charset="0"/>
              <a:buChar char="•"/>
            </a:pPr>
            <a:r>
              <a:rPr lang="en-US" b="0" dirty="0"/>
              <a:t>Are there any initiatives already in place (or planned) to address areas for improvement?</a:t>
            </a:r>
          </a:p>
          <a:p>
            <a:pPr marL="171450" lvl="0" indent="-171450">
              <a:buFont typeface="Arial" panose="020B0604020202020204" pitchFamily="34" charset="0"/>
              <a:buChar char="•"/>
            </a:pPr>
            <a:r>
              <a:rPr lang="en-US" b="0" dirty="0"/>
              <a:t>Are there any initiatives already in place that may be contributing to top strength areas?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indicates the percentage of participants reporting </a:t>
            </a:r>
            <a:r>
              <a:rPr lang="en-US" b="1" dirty="0">
                <a:latin typeface="Arial" panose="020B0604020202020204" pitchFamily="34" charset="0"/>
                <a:cs typeface="Arial" panose="020B0604020202020204" pitchFamily="34" charset="0"/>
              </a:rPr>
              <a:t>Frequent Memory Loss Due to Alcohol</a:t>
            </a:r>
            <a:r>
              <a:rPr 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Middle rating </a:t>
            </a:r>
            <a:r>
              <a:rPr lang="en-US" b="0" dirty="0">
                <a:latin typeface="Arial" panose="020B0604020202020204" pitchFamily="34" charset="0"/>
                <a:cs typeface="Arial" panose="020B0604020202020204" pitchFamily="34" charset="0"/>
              </a:rPr>
              <a:t>(represented with yellow) indicates the percentage of participants reporting </a:t>
            </a:r>
            <a:r>
              <a:rPr lang="en-US" b="1" dirty="0">
                <a:latin typeface="Arial" panose="020B0604020202020204" pitchFamily="34" charset="0"/>
                <a:cs typeface="Arial" panose="020B0604020202020204" pitchFamily="34" charset="0"/>
              </a:rPr>
              <a:t>Infrequent Memory Loss Due to Alcohol</a:t>
            </a:r>
            <a:r>
              <a:rPr 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a:t>
            </a:r>
            <a:r>
              <a:rPr lang="en-US" b="0" dirty="0">
                <a:latin typeface="Arial" panose="020B0604020202020204" pitchFamily="34" charset="0"/>
                <a:cs typeface="Arial" panose="020B0604020202020204" pitchFamily="34" charset="0"/>
              </a:rPr>
              <a:t>indicates</a:t>
            </a:r>
            <a:r>
              <a:rPr lang="en-US" b="0" i="0" dirty="0">
                <a:solidFill>
                  <a:srgbClr val="000000"/>
                </a:solidFill>
                <a:effectLst/>
                <a:latin typeface="Arial" panose="020B0604020202020204" pitchFamily="34" charset="0"/>
                <a:cs typeface="Arial" panose="020B0604020202020204" pitchFamily="34" charset="0"/>
              </a:rPr>
              <a:t> the percentage of participants reporting </a:t>
            </a:r>
            <a:r>
              <a:rPr lang="en-US" b="1" i="0" dirty="0">
                <a:solidFill>
                  <a:srgbClr val="000000"/>
                </a:solidFill>
                <a:effectLst/>
                <a:latin typeface="Arial" panose="020B0604020202020204" pitchFamily="34" charset="0"/>
                <a:cs typeface="Arial" panose="020B0604020202020204" pitchFamily="34" charset="0"/>
              </a:rPr>
              <a:t>No </a:t>
            </a:r>
            <a:r>
              <a:rPr lang="en-US" b="1" dirty="0">
                <a:latin typeface="Arial" panose="020B0604020202020204" pitchFamily="34" charset="0"/>
                <a:cs typeface="Arial" panose="020B0604020202020204" pitchFamily="34" charset="0"/>
              </a:rPr>
              <a:t>Memory Loss Due to Alcohol</a:t>
            </a:r>
            <a:r>
              <a:rPr lang="en-US" b="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52</a:t>
            </a:fld>
            <a:endParaRPr lang="en-US"/>
          </a:p>
        </p:txBody>
      </p:sp>
    </p:spTree>
    <p:extLst>
      <p:ext uri="{BB962C8B-B14F-4D97-AF65-F5344CB8AC3E}">
        <p14:creationId xmlns:p14="http://schemas.microsoft.com/office/powerpoint/2010/main" val="17076690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Alcohol Impairing Memory Ratings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3). </a:t>
            </a:r>
          </a:p>
          <a:p>
            <a:endParaRPr lang="en-US" b="1" u="sng"/>
          </a:p>
          <a:p>
            <a:pPr marL="0" lvl="0" indent="0">
              <a:buFont typeface="Arial" panose="020B0604020202020204" pitchFamily="34" charset="0"/>
              <a:buNone/>
            </a:pPr>
            <a:r>
              <a:rPr lang="en-US" b="1" u="sng"/>
              <a:t>Considerations</a:t>
            </a:r>
          </a:p>
          <a:p>
            <a:pPr marL="171450" lvl="0" indent="-171450">
              <a:buFont typeface="Arial" panose="020B0604020202020204" pitchFamily="34" charset="0"/>
              <a:buChar char="•"/>
            </a:pPr>
            <a:r>
              <a:rPr lang="en-US" b="0"/>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53</a:t>
            </a:fld>
            <a:endParaRPr lang="en-US"/>
          </a:p>
        </p:txBody>
      </p:sp>
    </p:spTree>
    <p:extLst>
      <p:ext uri="{BB962C8B-B14F-4D97-AF65-F5344CB8AC3E}">
        <p14:creationId xmlns:p14="http://schemas.microsoft.com/office/powerpoint/2010/main" val="29154789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Binge Drinking</a:t>
            </a:r>
            <a:r>
              <a:rPr lang="en-US" b="0" i="0" dirty="0"/>
              <a:t> measures how often, during the last three months, one consumes 5 or more drinks on one occasion. This pattern of drinking alcohol within 2 hours brings blood alcohol concentration (BAC) to 0.08 percent or higher for typical adults. </a:t>
            </a:r>
            <a:endParaRPr lang="en-US" b="0" dirty="0"/>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The item used to assess </a:t>
            </a:r>
            <a:r>
              <a:rPr lang="en-US" b="0" i="1" dirty="0"/>
              <a:t>Binge Drinking </a:t>
            </a:r>
            <a:r>
              <a:rPr lang="en-US" b="0" dirty="0"/>
              <a:t>on the DEOCS using a five-point response scale from </a:t>
            </a:r>
            <a:r>
              <a:rPr lang="en-US" b="0" i="1" dirty="0"/>
              <a:t>Never </a:t>
            </a:r>
            <a:r>
              <a:rPr lang="en-US" b="0" dirty="0"/>
              <a:t>to </a:t>
            </a:r>
            <a:r>
              <a:rPr lang="en-US" b="0" i="1" dirty="0"/>
              <a:t>Daily or Almost Daily</a:t>
            </a:r>
            <a:r>
              <a:rPr lang="en-US" b="0" dirty="0"/>
              <a:t>:</a:t>
            </a:r>
          </a:p>
          <a:p>
            <a:pPr marL="342900" marR="0" lvl="0" indent="-342900" fontAlgn="base">
              <a:spcBef>
                <a:spcPts val="10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Times New Roman" panose="02020603050405020304" pitchFamily="18" charset="0"/>
              </a:rPr>
              <a:t>Thinking about your alcohol use in the last three months, how often have you had five or more drinks on one occasion?</a:t>
            </a:r>
            <a:endParaRPr lang="en-US" sz="1800" dirty="0">
              <a:effectLst/>
              <a:latin typeface="Arial" panose="020B0604020202020204" pitchFamily="34" charset="0"/>
              <a:ea typeface="Arial" panose="020B0604020202020204" pitchFamily="34" charset="0"/>
            </a:endParaRP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1" u="sng" dirty="0"/>
              <a:t>Should We Share These Results?</a:t>
            </a:r>
          </a:p>
          <a:p>
            <a:pPr marL="171450" lvl="0" indent="-171450">
              <a:buFont typeface="Arial" panose="020B0604020202020204" pitchFamily="34" charset="0"/>
              <a:buChar char="•"/>
            </a:pPr>
            <a:r>
              <a:rPr lang="en-US" b="0" dirty="0"/>
              <a:t>Share results if unfavorable rating is among the top weaknesses within the unit/organization.</a:t>
            </a:r>
          </a:p>
          <a:p>
            <a:pPr marL="171450" lvl="0" indent="-171450">
              <a:buFont typeface="Arial" panose="020B0604020202020204" pitchFamily="34" charset="0"/>
              <a:buChar char="•"/>
            </a:pPr>
            <a:r>
              <a:rPr lang="en-US" b="0" dirty="0"/>
              <a:t>Share results if Factor Rating Alert icon appears, which indicates a </a:t>
            </a:r>
            <a:r>
              <a:rPr lang="en-US" b="1" dirty="0"/>
              <a:t>very high unfavorable rating</a:t>
            </a:r>
            <a:r>
              <a:rPr lang="en-US" b="0" dirty="0"/>
              <a:t>.</a:t>
            </a:r>
          </a:p>
          <a:p>
            <a:pPr marL="171450" lvl="0" indent="-171450">
              <a:buFont typeface="Arial" panose="020B0604020202020204" pitchFamily="34" charset="0"/>
              <a:buChar char="•"/>
            </a:pPr>
            <a:r>
              <a:rPr lang="en-US" b="0" dirty="0"/>
              <a:t>Share results if the unit/organizational commander or leader believes there is another reason to share with personnel. For example, it is a previously identified area of importance or there was a notable rating increase/decrease since the last DEOCS administration, if applicable (click on trend icon in DEOCS Dashboard to view trend information). </a:t>
            </a:r>
          </a:p>
          <a:p>
            <a:endParaRPr lang="en-US" b="1" u="sng" dirty="0"/>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t>Discuss factor rating percentages in relation to unit/organization response rates.</a:t>
            </a:r>
          </a:p>
          <a:p>
            <a:pPr marL="628650" lvl="1" indent="-171450">
              <a:buFont typeface="Arial" panose="020B0604020202020204" pitchFamily="34" charset="0"/>
              <a:buChar char="•"/>
            </a:pPr>
            <a:r>
              <a:rPr lang="en-US" b="0" dirty="0"/>
              <a:t>Do these findings reflect known strengths/areas for improvement within the unit/organization?</a:t>
            </a:r>
          </a:p>
          <a:p>
            <a:pPr marL="628650" lvl="1" indent="-171450">
              <a:buFont typeface="Arial" panose="020B0604020202020204" pitchFamily="34" charset="0"/>
              <a:buChar char="•"/>
            </a:pPr>
            <a:r>
              <a:rPr lang="en-US" b="0" dirty="0"/>
              <a:t>Any surprises?</a:t>
            </a:r>
          </a:p>
          <a:p>
            <a:pPr marL="171450" lvl="0" indent="-171450">
              <a:buFont typeface="Arial" panose="020B0604020202020204" pitchFamily="34" charset="0"/>
              <a:buChar char="•"/>
            </a:pPr>
            <a:r>
              <a:rPr lang="en-US" b="0" dirty="0"/>
              <a:t>Are there any initiatives already in place (or planned) to address areas for improvement?</a:t>
            </a:r>
          </a:p>
          <a:p>
            <a:pPr marL="171450" lvl="0" indent="-171450">
              <a:buFont typeface="Arial" panose="020B0604020202020204" pitchFamily="34" charset="0"/>
              <a:buChar char="•"/>
            </a:pPr>
            <a:r>
              <a:rPr lang="en-US" b="0" dirty="0"/>
              <a:t>Are there any initiatives already in place that may be contributing to top strength areas?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indicates the percentage of participants reporting </a:t>
            </a:r>
            <a:r>
              <a:rPr lang="en-US" b="1" dirty="0">
                <a:latin typeface="Arial" panose="020B0604020202020204" pitchFamily="34" charset="0"/>
                <a:cs typeface="Arial" panose="020B0604020202020204" pitchFamily="34" charset="0"/>
              </a:rPr>
              <a:t>Frequent Binge Drinking</a:t>
            </a:r>
            <a:r>
              <a:rPr 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Middle rating </a:t>
            </a:r>
            <a:r>
              <a:rPr lang="en-US" b="0" dirty="0">
                <a:latin typeface="Arial" panose="020B0604020202020204" pitchFamily="34" charset="0"/>
                <a:cs typeface="Arial" panose="020B0604020202020204" pitchFamily="34" charset="0"/>
              </a:rPr>
              <a:t>(represented with yellow) indicates the percentage of participants reporting </a:t>
            </a:r>
            <a:r>
              <a:rPr lang="en-US" b="1" dirty="0">
                <a:latin typeface="Arial" panose="020B0604020202020204" pitchFamily="34" charset="0"/>
                <a:cs typeface="Arial" panose="020B0604020202020204" pitchFamily="34" charset="0"/>
              </a:rPr>
              <a:t>Infrequent Binge Drinking</a:t>
            </a:r>
            <a:r>
              <a:rPr lang="en-US" b="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a:t>
            </a:r>
            <a:r>
              <a:rPr lang="en-US" b="0" dirty="0">
                <a:latin typeface="Arial" panose="020B0604020202020204" pitchFamily="34" charset="0"/>
                <a:cs typeface="Arial" panose="020B0604020202020204" pitchFamily="34" charset="0"/>
              </a:rPr>
              <a:t>indicates</a:t>
            </a:r>
            <a:r>
              <a:rPr lang="en-US" b="0" i="0" dirty="0">
                <a:solidFill>
                  <a:srgbClr val="000000"/>
                </a:solidFill>
                <a:effectLst/>
                <a:latin typeface="Arial" panose="020B0604020202020204" pitchFamily="34" charset="0"/>
                <a:cs typeface="Arial" panose="020B0604020202020204" pitchFamily="34" charset="0"/>
              </a:rPr>
              <a:t> the percentage of participants reporting </a:t>
            </a:r>
            <a:r>
              <a:rPr lang="en-US" b="1" i="0" dirty="0">
                <a:solidFill>
                  <a:srgbClr val="000000"/>
                </a:solidFill>
                <a:effectLst/>
                <a:latin typeface="Arial" panose="020B0604020202020204" pitchFamily="34" charset="0"/>
                <a:cs typeface="Arial" panose="020B0604020202020204" pitchFamily="34" charset="0"/>
              </a:rPr>
              <a:t>No Binge Drinking</a:t>
            </a:r>
            <a:r>
              <a:rPr lang="en-US" b="0" i="0" dirty="0">
                <a:solidFill>
                  <a:srgbClr val="000000"/>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54</a:t>
            </a:fld>
            <a:endParaRPr lang="en-US"/>
          </a:p>
        </p:txBody>
      </p:sp>
    </p:spTree>
    <p:extLst>
      <p:ext uri="{BB962C8B-B14F-4D97-AF65-F5344CB8AC3E}">
        <p14:creationId xmlns:p14="http://schemas.microsoft.com/office/powerpoint/2010/main" val="14397952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Binge Drinking Ratings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3). </a:t>
            </a:r>
          </a:p>
          <a:p>
            <a:endParaRPr lang="en-US" b="1" u="sng"/>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t>Considerations</a:t>
            </a:r>
          </a:p>
          <a:p>
            <a:pPr marL="171450" lvl="0" indent="-171450">
              <a:buFont typeface="Arial" panose="020B0604020202020204" pitchFamily="34" charset="0"/>
              <a:buChar char="•"/>
            </a:pPr>
            <a:r>
              <a:rPr lang="en-US" b="0"/>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55</a:t>
            </a:fld>
            <a:endParaRPr lang="en-US"/>
          </a:p>
        </p:txBody>
      </p:sp>
    </p:spTree>
    <p:extLst>
      <p:ext uri="{BB962C8B-B14F-4D97-AF65-F5344CB8AC3E}">
        <p14:creationId xmlns:p14="http://schemas.microsoft.com/office/powerpoint/2010/main" val="19828394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Passive Leadership</a:t>
            </a:r>
            <a:r>
              <a:rPr lang="en-US" b="0" i="0" dirty="0"/>
              <a:t> </a:t>
            </a:r>
            <a:r>
              <a:rPr lang="en-US" sz="1200" b="0" i="0" u="none" strike="noStrike" baseline="0" dirty="0">
                <a:latin typeface="Arial" panose="020B0604020202020204" pitchFamily="34" charset="0"/>
                <a:cs typeface="Arial" panose="020B0604020202020204" pitchFamily="34" charset="0"/>
              </a:rPr>
              <a:t>measures the perception that leaders avoid decisions, do not respond to problems, fail to follow up, hesitate to act, and are absent when needed. This is also known as laissez-faire leadership.</a:t>
            </a:r>
          </a:p>
          <a:p>
            <a:endParaRPr lang="en-US" sz="1200" b="0" i="0" u="none" strike="noStrike" baseline="0" dirty="0">
              <a:latin typeface="Arial" panose="020B0604020202020204" pitchFamily="34" charset="0"/>
              <a:cs typeface="Arial" panose="020B0604020202020204" pitchFamily="34" charset="0"/>
            </a:endParaRPr>
          </a:p>
          <a:p>
            <a:r>
              <a:rPr lang="en-US" b="0" dirty="0"/>
              <a:t>The item used to assess </a:t>
            </a:r>
            <a:r>
              <a:rPr lang="en-US" b="0" i="1" dirty="0"/>
              <a:t>Passive Leadership </a:t>
            </a:r>
            <a:r>
              <a:rPr lang="en-US" sz="1200" b="0" i="1" dirty="0">
                <a:solidFill>
                  <a:schemeClr val="bg1"/>
                </a:solidFill>
                <a:latin typeface="Arial" panose="020B0604020202020204" pitchFamily="34" charset="0"/>
                <a:cs typeface="Arial" panose="020B0604020202020204" pitchFamily="34" charset="0"/>
              </a:rPr>
              <a:t>–</a:t>
            </a:r>
            <a:r>
              <a:rPr lang="en-US" b="0" i="1" dirty="0"/>
              <a:t> Ratings for Unit/Organization Leader </a:t>
            </a:r>
            <a:r>
              <a:rPr lang="en-US" b="0" dirty="0"/>
              <a:t>on the DEOCS using a five-point response scale from </a:t>
            </a:r>
            <a:r>
              <a:rPr lang="en-US" b="0" i="1" dirty="0"/>
              <a:t>Strongly Disagree </a:t>
            </a:r>
            <a:r>
              <a:rPr lang="en-US" b="0" dirty="0"/>
              <a:t>to </a:t>
            </a:r>
            <a:r>
              <a:rPr lang="en-US" b="0" i="1" dirty="0"/>
              <a:t>Strongly Agree</a:t>
            </a:r>
            <a:r>
              <a:rPr lang="en-US" b="0" dirty="0"/>
              <a:t>:</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unit’s commander will not take action until negative behaviors become bigger problems.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spcBef>
                <a:spcPts val="10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rPr>
              <a:t>My unit’s commander does not address problems brought to their attention.</a:t>
            </a:r>
            <a:endParaRPr lang="en-US" sz="1800" dirty="0">
              <a:effectLst/>
              <a:latin typeface="Arial" panose="020B0604020202020204" pitchFamily="34" charset="0"/>
              <a:ea typeface="Arial" panose="020B0604020202020204" pitchFamily="34" charset="0"/>
            </a:endParaRP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1" u="sng" dirty="0"/>
              <a:t>Should We Share These Results?</a:t>
            </a:r>
          </a:p>
          <a:p>
            <a:pPr marL="171450" lvl="0" indent="-171450">
              <a:buFont typeface="Arial" panose="020B0604020202020204" pitchFamily="34" charset="0"/>
              <a:buChar char="•"/>
            </a:pPr>
            <a:r>
              <a:rPr lang="en-US" b="0" dirty="0"/>
              <a:t>Share results if unfavorable rating is among the top weaknesses within the unit/organization.</a:t>
            </a:r>
          </a:p>
          <a:p>
            <a:pPr marL="171450" lvl="0" indent="-171450">
              <a:buFont typeface="Arial" panose="020B0604020202020204" pitchFamily="34" charset="0"/>
              <a:buChar char="•"/>
            </a:pPr>
            <a:r>
              <a:rPr lang="en-US" b="0" dirty="0"/>
              <a:t>Share results if Factor Rating Alert icon appears, which indicates a </a:t>
            </a:r>
            <a:r>
              <a:rPr lang="en-US" b="1" dirty="0"/>
              <a:t>very high unfavorable rating</a:t>
            </a:r>
            <a:r>
              <a:rPr lang="en-US" b="0" dirty="0"/>
              <a:t>.</a:t>
            </a:r>
          </a:p>
          <a:p>
            <a:pPr marL="171450" lvl="0" indent="-171450">
              <a:buFont typeface="Arial" panose="020B0604020202020204" pitchFamily="34" charset="0"/>
              <a:buChar char="•"/>
            </a:pPr>
            <a:r>
              <a:rPr lang="en-US" b="0" dirty="0"/>
              <a:t>Share results if the unit/organizational commander or leader believes there is another reason to share with personnel. For example, it is a previously identified area of importance or there was a notable rating increase/decrease since the last DEOCS administration, if applicable (click on trend icon in DEOCS Dashboard to view trend information). </a:t>
            </a:r>
          </a:p>
          <a:p>
            <a:endParaRPr lang="en-US" b="1" u="sng" dirty="0"/>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t>Discuss factor rating percentages in relation to unit/organization response rates.</a:t>
            </a:r>
          </a:p>
          <a:p>
            <a:pPr marL="628650" lvl="1" indent="-171450">
              <a:buFont typeface="Arial" panose="020B0604020202020204" pitchFamily="34" charset="0"/>
              <a:buChar char="•"/>
            </a:pPr>
            <a:r>
              <a:rPr lang="en-US" b="0" dirty="0"/>
              <a:t>Do these findings reflect known strengths/areas for improvement within the unit/organization?</a:t>
            </a:r>
          </a:p>
          <a:p>
            <a:pPr marL="628650" lvl="1" indent="-171450">
              <a:buFont typeface="Arial" panose="020B0604020202020204" pitchFamily="34" charset="0"/>
              <a:buChar char="•"/>
            </a:pPr>
            <a:r>
              <a:rPr lang="en-US" b="0" dirty="0"/>
              <a:t>Any surprises?</a:t>
            </a:r>
          </a:p>
          <a:p>
            <a:pPr marL="171450" lvl="0" indent="-171450">
              <a:buFont typeface="Arial" panose="020B0604020202020204" pitchFamily="34" charset="0"/>
              <a:buChar char="•"/>
            </a:pPr>
            <a:r>
              <a:rPr lang="en-US" b="0" dirty="0"/>
              <a:t>Are there any initiatives already in place (or planned) to address areas for improvement?</a:t>
            </a:r>
          </a:p>
          <a:p>
            <a:pPr marL="171450" lvl="0" indent="-171450">
              <a:buFont typeface="Arial" panose="020B0604020202020204" pitchFamily="34" charset="0"/>
              <a:buChar char="•"/>
            </a:pPr>
            <a:r>
              <a:rPr lang="en-US" b="0" dirty="0"/>
              <a:t>Are there any initiatives already in place that may be contributing to top strength areas?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indicates the extent to which the unit’s/organization’s leader is a </a:t>
            </a:r>
            <a:r>
              <a:rPr lang="en-US" b="1" dirty="0">
                <a:latin typeface="Arial" panose="020B0604020202020204" pitchFamily="34" charset="0"/>
                <a:cs typeface="Arial" panose="020B0604020202020204" pitchFamily="34" charset="0"/>
              </a:rPr>
              <a:t>Passive Leader.</a:t>
            </a: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to which the unit’s/organization’s leader is </a:t>
            </a:r>
            <a:r>
              <a:rPr lang="en-US" b="1" dirty="0">
                <a:latin typeface="Arial" panose="020B0604020202020204" pitchFamily="34" charset="0"/>
                <a:cs typeface="Arial" panose="020B0604020202020204" pitchFamily="34" charset="0"/>
              </a:rPr>
              <a:t>Neither a Passive Leader nor Non-Passive Leader.</a:t>
            </a: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a:t>
            </a:r>
            <a:r>
              <a:rPr lang="en-US" b="0" dirty="0">
                <a:latin typeface="Arial" panose="020B0604020202020204" pitchFamily="34" charset="0"/>
                <a:cs typeface="Arial" panose="020B0604020202020204" pitchFamily="34" charset="0"/>
              </a:rPr>
              <a:t>indicates the extent to which the unit’s/organization’s leader is </a:t>
            </a:r>
            <a:r>
              <a:rPr lang="en-US" b="1" dirty="0">
                <a:latin typeface="Arial" panose="020B0604020202020204" pitchFamily="34" charset="0"/>
                <a:cs typeface="Arial" panose="020B0604020202020204" pitchFamily="34" charset="0"/>
              </a:rPr>
              <a:t>not a Passive Leader.</a:t>
            </a: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56</a:t>
            </a:fld>
            <a:endParaRPr lang="en-US"/>
          </a:p>
        </p:txBody>
      </p:sp>
    </p:spTree>
    <p:extLst>
      <p:ext uri="{BB962C8B-B14F-4D97-AF65-F5344CB8AC3E}">
        <p14:creationId xmlns:p14="http://schemas.microsoft.com/office/powerpoint/2010/main" val="33017891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Passive Leadership Ratings for Unit/Organization Leader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3). </a:t>
            </a:r>
          </a:p>
          <a:p>
            <a:endParaRPr lang="en-US" b="1" u="sng"/>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t>Considerations</a:t>
            </a:r>
          </a:p>
          <a:p>
            <a:pPr marL="171450" lvl="0" indent="-171450">
              <a:buFont typeface="Arial" panose="020B0604020202020204" pitchFamily="34" charset="0"/>
              <a:buChar char="•"/>
            </a:pPr>
            <a:r>
              <a:rPr lang="en-US" b="0"/>
              <a:t>Recommend sharing demographic results. Do not draw explicit comparisons between demographic groups.</a:t>
            </a: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57</a:t>
            </a:fld>
            <a:endParaRPr lang="en-US"/>
          </a:p>
        </p:txBody>
      </p:sp>
    </p:spTree>
    <p:extLst>
      <p:ext uri="{BB962C8B-B14F-4D97-AF65-F5344CB8AC3E}">
        <p14:creationId xmlns:p14="http://schemas.microsoft.com/office/powerpoint/2010/main" val="26971216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Racially Harassing Behaviors</a:t>
            </a:r>
            <a:r>
              <a:rPr lang="en-US" b="0" i="0"/>
              <a:t> </a:t>
            </a:r>
            <a:r>
              <a:rPr lang="en-US" sz="1200" b="0" i="0" u="none" strike="noStrike" baseline="0">
                <a:latin typeface="Arial" panose="020B0604020202020204" pitchFamily="34" charset="0"/>
                <a:cs typeface="Arial" panose="020B0604020202020204" pitchFamily="34" charset="0"/>
              </a:rPr>
              <a:t>measures the experience or witnessing of offensive behaviors based on their race or ethnicity that occurred over the past three months. These behaviors create a workplace that is intimidating, hostile, offensive, or unreasonably intrusive. </a:t>
            </a:r>
          </a:p>
          <a:p>
            <a:endParaRPr lang="en-US" b="0"/>
          </a:p>
          <a:p>
            <a:pPr marL="0" lvl="0" indent="0">
              <a:buFont typeface="Arial" panose="020B0604020202020204" pitchFamily="34" charset="0"/>
              <a:buNone/>
            </a:pPr>
            <a:r>
              <a:rPr lang="en-US" b="0"/>
              <a:t>The items used to assess </a:t>
            </a:r>
            <a:r>
              <a:rPr lang="en-US" b="0" i="1"/>
              <a:t>Racially Harassing Behaviors </a:t>
            </a:r>
            <a:r>
              <a:rPr lang="en-US" b="0"/>
              <a:t>on the DEOCS using a four-point response scale from </a:t>
            </a:r>
            <a:r>
              <a:rPr lang="en-US" b="0" i="1"/>
              <a:t>Never </a:t>
            </a:r>
            <a:r>
              <a:rPr lang="en-US" b="0"/>
              <a:t>to </a:t>
            </a:r>
            <a:r>
              <a:rPr lang="en-US" b="0" i="1"/>
              <a:t>Often</a:t>
            </a:r>
            <a:r>
              <a:rPr lang="en-US" b="0"/>
              <a:t>:</a:t>
            </a:r>
          </a:p>
          <a:p>
            <a:pPr marL="0" marR="0" fontAlgn="base">
              <a:lnSpc>
                <a:spcPct val="107000"/>
              </a:lnSpc>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often does someone from your unit make you uncomfortable, angry, or upset by…</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telling racial/ethnic jokes?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expressing stereotypes about your racial/ethnic groups?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using offensive racial/ethnic terms?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excluding you because of your race/ethnicity?</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showing you a lack of respect because of your race/ethnicity?</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1" u="sng"/>
          </a:p>
          <a:p>
            <a:pPr marL="0" lvl="0" indent="0">
              <a:buFont typeface="Arial" panose="020B0604020202020204" pitchFamily="34" charset="0"/>
              <a:buNone/>
            </a:pPr>
            <a:r>
              <a:rPr lang="en-US" b="1" u="sng"/>
              <a:t>Should We Share These Results?</a:t>
            </a:r>
          </a:p>
          <a:p>
            <a:pPr marL="171450" lvl="0" indent="-171450">
              <a:buFont typeface="Arial" panose="020B0604020202020204" pitchFamily="34" charset="0"/>
              <a:buChar char="•"/>
            </a:pPr>
            <a:r>
              <a:rPr lang="en-US" b="0"/>
              <a:t>Share results if unfavorable rating is among the top weaknesses within the unit/organization.</a:t>
            </a:r>
          </a:p>
          <a:p>
            <a:pPr marL="171450" lvl="0" indent="-171450">
              <a:buFont typeface="Arial" panose="020B0604020202020204" pitchFamily="34" charset="0"/>
              <a:buChar char="•"/>
            </a:pPr>
            <a:r>
              <a:rPr lang="en-US" b="0"/>
              <a:t>Share results if Factor Rating Alert icon appears, which indicates a </a:t>
            </a:r>
            <a:r>
              <a:rPr lang="en-US" b="1"/>
              <a:t>very high unfavorable rating</a:t>
            </a:r>
            <a:r>
              <a:rPr lang="en-US" b="0"/>
              <a:t>.</a:t>
            </a:r>
          </a:p>
          <a:p>
            <a:pPr marL="171450" lvl="0" indent="-171450">
              <a:buFont typeface="Arial" panose="020B0604020202020204" pitchFamily="34" charset="0"/>
              <a:buChar char="•"/>
            </a:pPr>
            <a:r>
              <a:rPr lang="en-US" b="0"/>
              <a:t>Share results if the unit/organizational commander or leader believes there is another reason to share with personnel. For example, it is a previously identified area of importance or there was a notable rating increase/decrease since the last DEOCS administration, if applicable (click on trend icon in DEOCS Dashboard to view trend information). </a:t>
            </a:r>
          </a:p>
          <a:p>
            <a:pPr marL="0" lvl="0" indent="0">
              <a:buFont typeface="Arial" panose="020B0604020202020204" pitchFamily="34" charset="0"/>
              <a:buNone/>
            </a:pPr>
            <a:endParaRPr lang="en-US" b="0"/>
          </a:p>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Discuss factor rating percentages in relation to unit/organization response rates.</a:t>
            </a:r>
          </a:p>
          <a:p>
            <a:pPr marL="628650" lvl="1" indent="-171450">
              <a:buFont typeface="Arial" panose="020B0604020202020204" pitchFamily="34" charset="0"/>
              <a:buChar char="•"/>
            </a:pPr>
            <a:r>
              <a:rPr lang="en-US" b="0"/>
              <a:t>Do these findings reflect known strengths/areas for improvement within the unit/organization?</a:t>
            </a:r>
          </a:p>
          <a:p>
            <a:pPr marL="628650" lvl="1" indent="-171450">
              <a:buFont typeface="Arial" panose="020B0604020202020204" pitchFamily="34" charset="0"/>
              <a:buChar char="•"/>
            </a:pPr>
            <a:r>
              <a:rPr lang="en-US" b="0"/>
              <a:t>Any surprises?</a:t>
            </a:r>
          </a:p>
          <a:p>
            <a:pPr marL="171450" lvl="0" indent="-171450">
              <a:buFont typeface="Arial" panose="020B0604020202020204" pitchFamily="34" charset="0"/>
              <a:buChar char="•"/>
            </a:pPr>
            <a:r>
              <a:rPr lang="en-US" b="0"/>
              <a:t>Are there any initiatives already in place (or planned) to address areas for improvement?</a:t>
            </a:r>
          </a:p>
          <a:p>
            <a:pPr marL="171450" lvl="0" indent="-171450">
              <a:buFont typeface="Arial" panose="020B0604020202020204" pitchFamily="34" charset="0"/>
              <a:buChar char="•"/>
            </a:pPr>
            <a:r>
              <a:rPr lang="en-US" b="0"/>
              <a:t>Are there any initiatives already in place that may be contributing to top strength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latin typeface="Arial" panose="020B0604020202020204" pitchFamily="34" charset="0"/>
                <a:cs typeface="Arial" panose="020B0604020202020204" pitchFamily="34" charset="0"/>
              </a:rPr>
              <a:t>Unfavorable rating</a:t>
            </a:r>
            <a:r>
              <a:rPr lang="en-US" b="0">
                <a:latin typeface="Arial" panose="020B0604020202020204" pitchFamily="34" charset="0"/>
                <a:cs typeface="Arial" panose="020B0604020202020204" pitchFamily="34" charset="0"/>
              </a:rPr>
              <a:t> (represented with red) indicates the percentage of participants reporting a</a:t>
            </a:r>
            <a:r>
              <a:rPr lang="en-US" b="1">
                <a:latin typeface="Arial" panose="020B0604020202020204" pitchFamily="34" charset="0"/>
                <a:cs typeface="Arial" panose="020B0604020202020204" pitchFamily="34" charset="0"/>
              </a:rPr>
              <a:t> Presence of Racially Harassing Behaviors. </a:t>
            </a:r>
            <a:r>
              <a:rPr lang="en-US" b="0">
                <a:latin typeface="Arial" panose="020B0604020202020204" pitchFamily="34" charset="0"/>
                <a:cs typeface="Arial" panose="020B0604020202020204" pitchFamily="34" charset="0"/>
              </a:rPr>
              <a:t>In other words, this is the percentage of participants who reported experiencing at least one racially</a:t>
            </a:r>
            <a:r>
              <a:rPr lang="en-US" b="0" baseline="0">
                <a:latin typeface="Arial" panose="020B0604020202020204" pitchFamily="34" charset="0"/>
                <a:cs typeface="Arial" panose="020B0604020202020204" pitchFamily="34" charset="0"/>
              </a:rPr>
              <a:t> harassing behavior rarely, sometimes, or often in the past three months, which indicates these behaviors are present in the unit/organization.  </a:t>
            </a:r>
            <a:endParaRPr lang="en-US" b="0" i="0" baseline="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i="0">
                <a:solidFill>
                  <a:srgbClr val="000000"/>
                </a:solidFill>
                <a:effectLst/>
                <a:latin typeface="Arial" panose="020B0604020202020204" pitchFamily="34" charset="0"/>
                <a:cs typeface="Arial" panose="020B0604020202020204" pitchFamily="34" charset="0"/>
              </a:rPr>
              <a:t>Favorable rating </a:t>
            </a:r>
            <a:r>
              <a:rPr lang="en-US" b="0" i="0">
                <a:solidFill>
                  <a:srgbClr val="000000"/>
                </a:solidFill>
                <a:effectLst/>
                <a:latin typeface="Arial" panose="020B0604020202020204" pitchFamily="34" charset="0"/>
                <a:cs typeface="Arial" panose="020B0604020202020204" pitchFamily="34" charset="0"/>
              </a:rPr>
              <a:t>(represented with green) indicates the percentage of participants reporting </a:t>
            </a:r>
            <a:r>
              <a:rPr lang="en-US" b="1" i="0">
                <a:solidFill>
                  <a:srgbClr val="000000"/>
                </a:solidFill>
                <a:effectLst/>
                <a:latin typeface="Arial" panose="020B0604020202020204" pitchFamily="34" charset="0"/>
                <a:cs typeface="Arial" panose="020B0604020202020204" pitchFamily="34" charset="0"/>
              </a:rPr>
              <a:t>No Presence of Racially Harassing Behaviors.</a:t>
            </a:r>
            <a:r>
              <a:rPr lang="en-US" b="0">
                <a:latin typeface="Arial" panose="020B0604020202020204" pitchFamily="34" charset="0"/>
                <a:cs typeface="Arial" panose="020B0604020202020204" pitchFamily="34" charset="0"/>
              </a:rPr>
              <a:t> In other words, this is the percentage of participants who reported never experiencing any of the racially</a:t>
            </a:r>
            <a:r>
              <a:rPr lang="en-US" b="0" baseline="0">
                <a:latin typeface="Arial" panose="020B0604020202020204" pitchFamily="34" charset="0"/>
                <a:cs typeface="Arial" panose="020B0604020202020204" pitchFamily="34" charset="0"/>
              </a:rPr>
              <a:t> harassing behaviors in the past three months. </a:t>
            </a:r>
            <a:endParaRPr lang="en-US"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58</a:t>
            </a:fld>
            <a:endParaRPr lang="en-US"/>
          </a:p>
        </p:txBody>
      </p:sp>
    </p:spTree>
    <p:extLst>
      <p:ext uri="{BB962C8B-B14F-4D97-AF65-F5344CB8AC3E}">
        <p14:creationId xmlns:p14="http://schemas.microsoft.com/office/powerpoint/2010/main" val="28385525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Racially Harassing Behaviors Ratings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3). </a:t>
            </a:r>
          </a:p>
          <a:p>
            <a:endParaRPr lang="en-US" b="1" u="sng"/>
          </a:p>
          <a:p>
            <a:pPr marL="0" lvl="0" indent="0">
              <a:buFont typeface="Arial" panose="020B0604020202020204" pitchFamily="34" charset="0"/>
              <a:buNone/>
            </a:pPr>
            <a:r>
              <a:rPr lang="en-US" b="1" u="sng"/>
              <a:t>Considerations</a:t>
            </a:r>
          </a:p>
          <a:p>
            <a:pPr marL="171450" lvl="0" indent="-171450">
              <a:buFont typeface="Arial" panose="020B0604020202020204" pitchFamily="34" charset="0"/>
              <a:buChar char="•"/>
            </a:pPr>
            <a:r>
              <a:rPr lang="en-US" b="0"/>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59</a:t>
            </a:fld>
            <a:endParaRPr lang="en-US"/>
          </a:p>
        </p:txBody>
      </p:sp>
    </p:spTree>
    <p:extLst>
      <p:ext uri="{BB962C8B-B14F-4D97-AF65-F5344CB8AC3E}">
        <p14:creationId xmlns:p14="http://schemas.microsoft.com/office/powerpoint/2010/main" val="277061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Roboto" panose="02000000000000000000" pitchFamily="2"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a:solidFill>
                  <a:srgbClr val="000000"/>
                </a:solidFill>
                <a:effectLst/>
                <a:latin typeface="Roboto" panose="02000000000000000000" pitchFamily="2" charset="0"/>
              </a:rPr>
              <a:t>If you have questions, feedback or need assistance with this resource, please e-mail the DEOCS User Support Team at DEOCS_Support@forsmarsh.com.</a:t>
            </a:r>
          </a:p>
          <a:p>
            <a:pPr marL="0" lvl="0" indent="0">
              <a:buFont typeface="Arial" panose="020B0604020202020204" pitchFamily="34" charset="0"/>
              <a:buNone/>
            </a:pPr>
            <a:endParaRPr lang="en-US" b="0" i="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a:solidFill>
                  <a:srgbClr val="000000"/>
                </a:solidFill>
                <a:effectLst/>
                <a:latin typeface="Arial" panose="020B0604020202020204" pitchFamily="34" charset="0"/>
                <a:ea typeface="Roboto"/>
                <a:cs typeface="Arial" panose="020B0604020202020204" pitchFamily="34" charset="0"/>
              </a:rPr>
              <a:t>**For additional DEOCS support material, please visit “Assessment to Solutions” at: </a:t>
            </a:r>
            <a:r>
              <a:rPr lang="en-US" b="0" i="0" u="none" strike="noStrike">
                <a:solidFill>
                  <a:srgbClr val="0D92EE"/>
                </a:solidFill>
                <a:effectLst/>
                <a:latin typeface="Arial" panose="020B0604020202020204" pitchFamily="34" charset="0"/>
                <a:ea typeface="Roboto"/>
                <a:cs typeface="Arial" panose="020B0604020202020204" pitchFamily="34" charset="0"/>
                <a:hlinkClick r:id="rId3"/>
              </a:rPr>
              <a:t>https://www.defenseculture.mil/Assessment-to-Solutions/A2S-Home/</a:t>
            </a:r>
            <a:r>
              <a:rPr lang="en-US" b="0" i="0" u="none" strike="noStrike">
                <a:solidFill>
                  <a:srgbClr val="0D92EE"/>
                </a:solidFill>
                <a:effectLst/>
                <a:latin typeface="Arial" panose="020B0604020202020204" pitchFamily="34" charset="0"/>
                <a:ea typeface="Roboto"/>
                <a:cs typeface="Arial" panose="020B0604020202020204" pitchFamily="34" charset="0"/>
              </a:rPr>
              <a:t>**</a:t>
            </a:r>
            <a:endParaRPr lang="en-US" b="0">
              <a:latin typeface="Arial" panose="020B0604020202020204" pitchFamily="34" charset="0"/>
              <a:ea typeface="Roboto"/>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6</a:t>
            </a:fld>
            <a:endParaRPr lang="en-US"/>
          </a:p>
        </p:txBody>
      </p:sp>
    </p:spTree>
    <p:extLst>
      <p:ext uri="{BB962C8B-B14F-4D97-AF65-F5344CB8AC3E}">
        <p14:creationId xmlns:p14="http://schemas.microsoft.com/office/powerpoint/2010/main" val="35647676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Sexist Behaviors</a:t>
            </a:r>
            <a:r>
              <a:rPr lang="en-US" b="0" i="0"/>
              <a:t> measures prejudicial, stereotypical, or negative attitudes and opinions based on perceived sex or gender that occurred over the past three months. They include verbal and/or nonverbal behaviors that convey insulting, offensive, or condescending attitudes based on the perceived gender of the individual. </a:t>
            </a:r>
            <a:endParaRPr lang="en-US" b="0"/>
          </a:p>
          <a:p>
            <a:pPr marL="0" lvl="0" indent="0">
              <a:buFont typeface="Arial" panose="020B0604020202020204" pitchFamily="34" charset="0"/>
              <a:buNone/>
            </a:pPr>
            <a:endParaRPr lang="en-US" b="0"/>
          </a:p>
          <a:p>
            <a:pPr marL="0" lvl="0" indent="0">
              <a:buFont typeface="Arial" panose="020B0604020202020204" pitchFamily="34" charset="0"/>
              <a:buNone/>
            </a:pPr>
            <a:r>
              <a:rPr lang="en-US" b="0"/>
              <a:t>The item used to assess </a:t>
            </a:r>
            <a:r>
              <a:rPr lang="en-US" b="0" i="1"/>
              <a:t>Sexist Behaviors </a:t>
            </a:r>
            <a:r>
              <a:rPr lang="en-US" b="0"/>
              <a:t>on the DEOCS using a four-point response scale from </a:t>
            </a:r>
            <a:r>
              <a:rPr lang="en-US" b="0" i="1"/>
              <a:t>Never </a:t>
            </a:r>
            <a:r>
              <a:rPr lang="en-US" b="0"/>
              <a:t>to </a:t>
            </a:r>
            <a:r>
              <a:rPr lang="en-US" b="0" i="1"/>
              <a:t>Often</a:t>
            </a:r>
            <a:r>
              <a:rPr lang="en-US" b="0"/>
              <a:t>:</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often does someone from your unit mistreat, exclude, or insult you because of your gender?</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a:p>
          <a:p>
            <a:pPr marL="0" lvl="0" indent="0">
              <a:buFont typeface="Arial" panose="020B0604020202020204" pitchFamily="34" charset="0"/>
              <a:buNone/>
            </a:pPr>
            <a:r>
              <a:rPr lang="en-US" b="1" u="sng"/>
              <a:t>Should We Share These Results?</a:t>
            </a:r>
          </a:p>
          <a:p>
            <a:pPr marL="171450" lvl="0" indent="-171450">
              <a:buFont typeface="Arial" panose="020B0604020202020204" pitchFamily="34" charset="0"/>
              <a:buChar char="•"/>
            </a:pPr>
            <a:r>
              <a:rPr lang="en-US" b="0"/>
              <a:t>Share results if unfavorable rating is among the top weaknesses within the unit/organization.</a:t>
            </a:r>
          </a:p>
          <a:p>
            <a:pPr marL="171450" lvl="0" indent="-171450">
              <a:buFont typeface="Arial" panose="020B0604020202020204" pitchFamily="34" charset="0"/>
              <a:buChar char="•"/>
            </a:pPr>
            <a:r>
              <a:rPr lang="en-US" b="0"/>
              <a:t>Share results if Factor Rating Alert icon appears, which indicates a </a:t>
            </a:r>
            <a:r>
              <a:rPr lang="en-US" b="1"/>
              <a:t>very high unfavorable rating</a:t>
            </a:r>
            <a:r>
              <a:rPr lang="en-US" b="0"/>
              <a:t>.</a:t>
            </a:r>
          </a:p>
          <a:p>
            <a:pPr marL="171450" lvl="0" indent="-171450">
              <a:buFont typeface="Arial" panose="020B0604020202020204" pitchFamily="34" charset="0"/>
              <a:buChar char="•"/>
            </a:pPr>
            <a:r>
              <a:rPr lang="en-US" b="0"/>
              <a:t>Share results if the unit/organizational commander or leader believes there is another reason to share with personnel. For example, it is a previously identified area of importance or there was a notable rating increase/decrease since the last DEOCS administration, if applicable (click on trend icon in DEOCS Dashboard to view trend information). </a:t>
            </a:r>
          </a:p>
          <a:p>
            <a:endParaRPr lang="en-US" b="1" u="sng"/>
          </a:p>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Discuss factor rating percentages in relation to unit/organization response rates.</a:t>
            </a:r>
          </a:p>
          <a:p>
            <a:pPr marL="628650" lvl="1" indent="-171450">
              <a:buFont typeface="Arial" panose="020B0604020202020204" pitchFamily="34" charset="0"/>
              <a:buChar char="•"/>
            </a:pPr>
            <a:r>
              <a:rPr lang="en-US" b="0"/>
              <a:t>Do these findings reflect known strengths/areas for improvement within the unit/organization?</a:t>
            </a:r>
          </a:p>
          <a:p>
            <a:pPr marL="628650" lvl="1" indent="-171450">
              <a:buFont typeface="Arial" panose="020B0604020202020204" pitchFamily="34" charset="0"/>
              <a:buChar char="•"/>
            </a:pPr>
            <a:r>
              <a:rPr lang="en-US" b="0"/>
              <a:t>Any surprises?</a:t>
            </a:r>
          </a:p>
          <a:p>
            <a:pPr marL="171450" lvl="0" indent="-171450">
              <a:buFont typeface="Arial" panose="020B0604020202020204" pitchFamily="34" charset="0"/>
              <a:buChar char="•"/>
            </a:pPr>
            <a:r>
              <a:rPr lang="en-US" b="0"/>
              <a:t>Are there any initiatives already in place (or planned) to address areas for improvement?</a:t>
            </a:r>
          </a:p>
          <a:p>
            <a:pPr marL="171450" lvl="0" indent="-171450">
              <a:buFont typeface="Arial" panose="020B0604020202020204" pitchFamily="34" charset="0"/>
              <a:buChar char="•"/>
            </a:pPr>
            <a:r>
              <a:rPr lang="en-US" b="0"/>
              <a:t>Are there any initiatives already in place that may be contributing to top strength areas?</a:t>
            </a:r>
          </a:p>
          <a:p>
            <a:pPr marL="171450" indent="-171450">
              <a:buFont typeface="Arial" panose="020B0604020202020204" pitchFamily="34" charset="0"/>
              <a:buChar char="•"/>
            </a:pPr>
            <a:r>
              <a:rPr lang="en-US" b="1">
                <a:latin typeface="Arial" panose="020B0604020202020204" pitchFamily="34" charset="0"/>
                <a:cs typeface="Arial" panose="020B0604020202020204" pitchFamily="34" charset="0"/>
              </a:rPr>
              <a:t>Unfavorable rating</a:t>
            </a:r>
            <a:r>
              <a:rPr lang="en-US" b="0">
                <a:latin typeface="Arial" panose="020B0604020202020204" pitchFamily="34" charset="0"/>
                <a:cs typeface="Arial" panose="020B0604020202020204" pitchFamily="34" charset="0"/>
              </a:rPr>
              <a:t> (represented with red) indicates the percentage of participants reporting a</a:t>
            </a:r>
            <a:r>
              <a:rPr lang="en-US" b="1">
                <a:latin typeface="Arial" panose="020B0604020202020204" pitchFamily="34" charset="0"/>
                <a:cs typeface="Arial" panose="020B0604020202020204" pitchFamily="34" charset="0"/>
              </a:rPr>
              <a:t> Presence of Sexist Behaviors.</a:t>
            </a:r>
            <a:r>
              <a:rPr lang="en-US" b="0">
                <a:latin typeface="Arial" panose="020B0604020202020204" pitchFamily="34" charset="0"/>
                <a:cs typeface="Arial" panose="020B0604020202020204" pitchFamily="34" charset="0"/>
              </a:rPr>
              <a:t> In other words, this is the percentage of participants who reported experiencing sexist </a:t>
            </a:r>
            <a:r>
              <a:rPr lang="en-US" b="0" baseline="0">
                <a:latin typeface="Arial" panose="020B0604020202020204" pitchFamily="34" charset="0"/>
                <a:cs typeface="Arial" panose="020B0604020202020204" pitchFamily="34" charset="0"/>
              </a:rPr>
              <a:t>behaviors rarely, sometimes, or often in the past three months, which indicates these behaviors are present in the unit/organization. </a:t>
            </a:r>
            <a:endParaRPr lang="en-US" b="0" i="0" baseline="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i="0">
                <a:solidFill>
                  <a:srgbClr val="000000"/>
                </a:solidFill>
                <a:effectLst/>
                <a:latin typeface="Arial" panose="020B0604020202020204" pitchFamily="34" charset="0"/>
                <a:cs typeface="Arial" panose="020B0604020202020204" pitchFamily="34" charset="0"/>
              </a:rPr>
              <a:t>Favorable rating </a:t>
            </a:r>
            <a:r>
              <a:rPr lang="en-US" b="0" i="0">
                <a:solidFill>
                  <a:srgbClr val="000000"/>
                </a:solidFill>
                <a:effectLst/>
                <a:latin typeface="Arial" panose="020B0604020202020204" pitchFamily="34" charset="0"/>
                <a:cs typeface="Arial" panose="020B0604020202020204" pitchFamily="34" charset="0"/>
              </a:rPr>
              <a:t>(represented with green) indicates the percentage of participants reporting </a:t>
            </a:r>
            <a:r>
              <a:rPr lang="en-US" b="1" i="0">
                <a:solidFill>
                  <a:srgbClr val="000000"/>
                </a:solidFill>
                <a:effectLst/>
                <a:latin typeface="Arial" panose="020B0604020202020204" pitchFamily="34" charset="0"/>
                <a:cs typeface="Arial" panose="020B0604020202020204" pitchFamily="34" charset="0"/>
              </a:rPr>
              <a:t>No Presence of Sexist Behaviors.</a:t>
            </a:r>
            <a:r>
              <a:rPr lang="en-US" b="0">
                <a:latin typeface="Arial" panose="020B0604020202020204" pitchFamily="34" charset="0"/>
                <a:cs typeface="Arial" panose="020B0604020202020204" pitchFamily="34" charset="0"/>
              </a:rPr>
              <a:t> In other words, this is the percentage of participants who reported never experiencing any sexist</a:t>
            </a:r>
            <a:r>
              <a:rPr lang="en-US" b="0" baseline="0">
                <a:latin typeface="Arial" panose="020B0604020202020204" pitchFamily="34" charset="0"/>
                <a:cs typeface="Arial" panose="020B0604020202020204" pitchFamily="34" charset="0"/>
              </a:rPr>
              <a:t> behaviors in the past three months. </a:t>
            </a:r>
            <a:endParaRPr lang="en-US"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60</a:t>
            </a:fld>
            <a:endParaRPr lang="en-US"/>
          </a:p>
        </p:txBody>
      </p:sp>
    </p:spTree>
    <p:extLst>
      <p:ext uri="{BB962C8B-B14F-4D97-AF65-F5344CB8AC3E}">
        <p14:creationId xmlns:p14="http://schemas.microsoft.com/office/powerpoint/2010/main" val="27985340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Sexist Behaviors Ratings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3). </a:t>
            </a:r>
          </a:p>
          <a:p>
            <a:endParaRPr lang="en-US" b="1" u="sng"/>
          </a:p>
          <a:p>
            <a:pPr marL="0" lvl="0" indent="0">
              <a:buFont typeface="Arial" panose="020B0604020202020204" pitchFamily="34" charset="0"/>
              <a:buNone/>
            </a:pPr>
            <a:r>
              <a:rPr lang="en-US" b="1" u="sng"/>
              <a:t>Considerations</a:t>
            </a:r>
          </a:p>
          <a:p>
            <a:pPr marL="171450" lvl="0" indent="-171450">
              <a:buFont typeface="Arial" panose="020B0604020202020204" pitchFamily="34" charset="0"/>
              <a:buChar char="•"/>
            </a:pPr>
            <a:r>
              <a:rPr lang="en-US" b="0"/>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61</a:t>
            </a:fld>
            <a:endParaRPr lang="en-US"/>
          </a:p>
        </p:txBody>
      </p:sp>
    </p:spTree>
    <p:extLst>
      <p:ext uri="{BB962C8B-B14F-4D97-AF65-F5344CB8AC3E}">
        <p14:creationId xmlns:p14="http://schemas.microsoft.com/office/powerpoint/2010/main" val="24844432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Sexually Harassing Behaviors</a:t>
            </a:r>
            <a:r>
              <a:rPr lang="en-US" b="0" i="0"/>
              <a:t> measures unwelcome sexual advances, requests for sexual favors, and offensive comments or gestures of a sexual nature that occurred over the past three months. </a:t>
            </a:r>
            <a:endParaRPr lang="en-US" b="0"/>
          </a:p>
          <a:p>
            <a:pPr marL="0" lvl="0" indent="0">
              <a:buFont typeface="Arial" panose="020B0604020202020204" pitchFamily="34" charset="0"/>
              <a:buNone/>
            </a:pPr>
            <a:endParaRPr lang="en-US" b="0"/>
          </a:p>
          <a:p>
            <a:pPr marL="0" lvl="0" indent="0">
              <a:buFont typeface="Arial" panose="020B0604020202020204" pitchFamily="34" charset="0"/>
              <a:buNone/>
            </a:pPr>
            <a:r>
              <a:rPr lang="en-US" b="0"/>
              <a:t>The item used to assess </a:t>
            </a:r>
            <a:r>
              <a:rPr lang="en-US" b="0" i="1"/>
              <a:t>Sexually Harassing Behaviors </a:t>
            </a:r>
            <a:r>
              <a:rPr lang="en-US" b="0"/>
              <a:t>on the DEOCS using a four-point response scale from </a:t>
            </a:r>
            <a:r>
              <a:rPr lang="en-US" b="0" i="1"/>
              <a:t>Never </a:t>
            </a:r>
            <a:r>
              <a:rPr lang="en-US" b="0"/>
              <a:t>to </a:t>
            </a:r>
            <a:r>
              <a:rPr lang="en-US" b="0" i="1"/>
              <a:t>Often</a:t>
            </a:r>
            <a:r>
              <a:rPr lang="en-US" b="0"/>
              <a:t>:</a:t>
            </a:r>
          </a:p>
          <a:p>
            <a:pPr marL="0" marR="0" fontAlgn="base">
              <a:lnSpc>
                <a:spcPct val="107000"/>
              </a:lnSpc>
              <a:spcBef>
                <a:spcPts val="0"/>
              </a:spcBef>
              <a:spcAft>
                <a:spcPts val="0"/>
              </a:spcAf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often does someone from your unit</a:t>
            </a: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tell sexual jokes that make you uncomfortable, angry, or upset?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embarrass, anger, or upset you by suggesting that you do not act how a man or a woman is supposed to act?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display, show, or send sexually explicit materials (such as pictures or videos) that make you uncomfortable, angry, or upset?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make sexual comments about your appearance or body that make you uncomfortable, angry, or upset?</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intentionally touch you in unwanted sexual ways?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0"/>
          </a:p>
          <a:p>
            <a:pPr marL="0" lvl="0" indent="0">
              <a:buFont typeface="Arial" panose="020B0604020202020204" pitchFamily="34" charset="0"/>
              <a:buNone/>
            </a:pPr>
            <a:r>
              <a:rPr lang="en-US" b="1" u="sng"/>
              <a:t>Should We Share These Results?</a:t>
            </a:r>
          </a:p>
          <a:p>
            <a:pPr marL="171450" lvl="0" indent="-171450">
              <a:buFont typeface="Arial" panose="020B0604020202020204" pitchFamily="34" charset="0"/>
              <a:buChar char="•"/>
            </a:pPr>
            <a:r>
              <a:rPr lang="en-US" b="0"/>
              <a:t>Share results if unfavorable rating is among the top weaknesses within the unit/organization.</a:t>
            </a:r>
          </a:p>
          <a:p>
            <a:pPr marL="171450" lvl="0" indent="-171450">
              <a:buFont typeface="Arial" panose="020B0604020202020204" pitchFamily="34" charset="0"/>
              <a:buChar char="•"/>
            </a:pPr>
            <a:r>
              <a:rPr lang="en-US" b="0"/>
              <a:t>Share results if Factor Rating Alert icon appears, which indicates a </a:t>
            </a:r>
            <a:r>
              <a:rPr lang="en-US" b="1"/>
              <a:t>very high unfavorable rating</a:t>
            </a:r>
            <a:r>
              <a:rPr lang="en-US" b="0"/>
              <a:t>.</a:t>
            </a:r>
          </a:p>
          <a:p>
            <a:pPr marL="171450" lvl="0" indent="-171450">
              <a:buFont typeface="Arial" panose="020B0604020202020204" pitchFamily="34" charset="0"/>
              <a:buChar char="•"/>
            </a:pPr>
            <a:r>
              <a:rPr lang="en-US" b="0"/>
              <a:t>Share results if the unit/organizational commander or leader believes there is another reason to share with personnel. For example, it is a previously identified area of importance or there was a notable rating increase/decrease since the last DEOCS administration, if applicable (click on trend icon in DEOCS Dashboard to view trend information). </a:t>
            </a:r>
          </a:p>
          <a:p>
            <a:endParaRPr lang="en-US" b="1" u="sng"/>
          </a:p>
          <a:p>
            <a:r>
              <a:rPr lang="en-US" b="1" u="sng">
                <a:latin typeface="Arial" panose="020B0604020202020204" pitchFamily="34" charset="0"/>
                <a:cs typeface="Arial" panose="020B0604020202020204" pitchFamily="34" charset="0"/>
              </a:rPr>
              <a:t>Suggested Discussion Points</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Discuss factor rating percentages in relation to unit/organization response rates.</a:t>
            </a:r>
          </a:p>
          <a:p>
            <a:pPr marL="628650" lvl="1" indent="-171450">
              <a:buFont typeface="Arial" panose="020B0604020202020204" pitchFamily="34" charset="0"/>
              <a:buChar char="•"/>
            </a:pPr>
            <a:r>
              <a:rPr lang="en-US" b="0"/>
              <a:t>Do these findings reflect known strengths/areas for improvement within the unit/organization?</a:t>
            </a:r>
          </a:p>
          <a:p>
            <a:pPr marL="628650" lvl="1" indent="-171450">
              <a:buFont typeface="Arial" panose="020B0604020202020204" pitchFamily="34" charset="0"/>
              <a:buChar char="•"/>
            </a:pPr>
            <a:r>
              <a:rPr lang="en-US" b="0"/>
              <a:t>Any surprises?</a:t>
            </a:r>
          </a:p>
          <a:p>
            <a:pPr marL="171450" lvl="0" indent="-171450">
              <a:buFont typeface="Arial" panose="020B0604020202020204" pitchFamily="34" charset="0"/>
              <a:buChar char="•"/>
            </a:pPr>
            <a:r>
              <a:rPr lang="en-US" b="0"/>
              <a:t>Are there any initiatives already in place (or planned) to address areas for improvement?</a:t>
            </a:r>
          </a:p>
          <a:p>
            <a:pPr marL="171450" lvl="0" indent="-171450">
              <a:buFont typeface="Arial" panose="020B0604020202020204" pitchFamily="34" charset="0"/>
              <a:buChar char="•"/>
            </a:pPr>
            <a:r>
              <a:rPr lang="en-US" b="0"/>
              <a:t>Are there any initiatives already in place that may be contributing to top strength areas?</a:t>
            </a:r>
          </a:p>
          <a:p>
            <a:pPr marL="171450" indent="-171450">
              <a:buFont typeface="Arial" panose="020B0604020202020204" pitchFamily="34" charset="0"/>
              <a:buChar char="•"/>
            </a:pPr>
            <a:r>
              <a:rPr lang="en-US" b="1">
                <a:latin typeface="Arial" panose="020B0604020202020204" pitchFamily="34" charset="0"/>
                <a:cs typeface="Arial" panose="020B0604020202020204" pitchFamily="34" charset="0"/>
              </a:rPr>
              <a:t>Unfavorable rating</a:t>
            </a:r>
            <a:r>
              <a:rPr lang="en-US" b="0">
                <a:latin typeface="Arial" panose="020B0604020202020204" pitchFamily="34" charset="0"/>
                <a:cs typeface="Arial" panose="020B0604020202020204" pitchFamily="34" charset="0"/>
              </a:rPr>
              <a:t> (represented with red) indicates the percentage of participants reporting a</a:t>
            </a:r>
            <a:r>
              <a:rPr lang="en-US" b="1">
                <a:latin typeface="Arial" panose="020B0604020202020204" pitchFamily="34" charset="0"/>
                <a:cs typeface="Arial" panose="020B0604020202020204" pitchFamily="34" charset="0"/>
              </a:rPr>
              <a:t> Presence of Sexually Harassing Behaviors.</a:t>
            </a:r>
            <a:r>
              <a:rPr lang="en-US" b="0">
                <a:latin typeface="Arial" panose="020B0604020202020204" pitchFamily="34" charset="0"/>
                <a:cs typeface="Arial" panose="020B0604020202020204" pitchFamily="34" charset="0"/>
              </a:rPr>
              <a:t> In other words, this is the percentage of participants who reported experiencing at least one sexually</a:t>
            </a:r>
            <a:r>
              <a:rPr lang="en-US" b="0" baseline="0">
                <a:latin typeface="Arial" panose="020B0604020202020204" pitchFamily="34" charset="0"/>
                <a:cs typeface="Arial" panose="020B0604020202020204" pitchFamily="34" charset="0"/>
              </a:rPr>
              <a:t> harassing behavior rarely, sometimes, or often in the past three months, which indicates these behaviors are present in the unit/organization. </a:t>
            </a:r>
            <a:endParaRPr lang="en-US" b="0" i="0" baseline="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i="0">
                <a:solidFill>
                  <a:srgbClr val="000000"/>
                </a:solidFill>
                <a:effectLst/>
                <a:latin typeface="Arial" panose="020B0604020202020204" pitchFamily="34" charset="0"/>
                <a:cs typeface="Arial" panose="020B0604020202020204" pitchFamily="34" charset="0"/>
              </a:rPr>
              <a:t>Favorable rating </a:t>
            </a:r>
            <a:r>
              <a:rPr lang="en-US" b="0" i="0">
                <a:solidFill>
                  <a:srgbClr val="000000"/>
                </a:solidFill>
                <a:effectLst/>
                <a:latin typeface="Arial" panose="020B0604020202020204" pitchFamily="34" charset="0"/>
                <a:cs typeface="Arial" panose="020B0604020202020204" pitchFamily="34" charset="0"/>
              </a:rPr>
              <a:t>(represented with green) indicates the percentage of participants reporting </a:t>
            </a:r>
            <a:r>
              <a:rPr lang="en-US" b="1" i="0">
                <a:solidFill>
                  <a:srgbClr val="000000"/>
                </a:solidFill>
                <a:effectLst/>
                <a:latin typeface="Arial" panose="020B0604020202020204" pitchFamily="34" charset="0"/>
                <a:cs typeface="Arial" panose="020B0604020202020204" pitchFamily="34" charset="0"/>
              </a:rPr>
              <a:t>No Presence of Sexually Harassing Behaviors.</a:t>
            </a:r>
            <a:r>
              <a:rPr lang="en-US" b="0">
                <a:latin typeface="Arial" panose="020B0604020202020204" pitchFamily="34" charset="0"/>
                <a:cs typeface="Arial" panose="020B0604020202020204" pitchFamily="34" charset="0"/>
              </a:rPr>
              <a:t> In other words, this is the percentage of participants who reported never experiencing any of the sexually</a:t>
            </a:r>
            <a:r>
              <a:rPr lang="en-US" b="0" baseline="0">
                <a:latin typeface="Arial" panose="020B0604020202020204" pitchFamily="34" charset="0"/>
                <a:cs typeface="Arial" panose="020B0604020202020204" pitchFamily="34" charset="0"/>
              </a:rPr>
              <a:t> harassing behaviors in the past three months. </a:t>
            </a:r>
            <a:endParaRPr lang="en-US"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62</a:t>
            </a:fld>
            <a:endParaRPr lang="en-US"/>
          </a:p>
        </p:txBody>
      </p:sp>
    </p:spTree>
    <p:extLst>
      <p:ext uri="{BB962C8B-B14F-4D97-AF65-F5344CB8AC3E}">
        <p14:creationId xmlns:p14="http://schemas.microsoft.com/office/powerpoint/2010/main" val="35531557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Sexually Harassing Behaviors Ratings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3). </a:t>
            </a:r>
          </a:p>
          <a:p>
            <a:endParaRPr lang="en-US" b="1" u="sng"/>
          </a:p>
          <a:p>
            <a:pPr marL="0" lvl="0" indent="0">
              <a:buFont typeface="Arial" panose="020B0604020202020204" pitchFamily="34" charset="0"/>
              <a:buNone/>
            </a:pPr>
            <a:r>
              <a:rPr lang="en-US" b="1" u="sng"/>
              <a:t>Considerations</a:t>
            </a:r>
          </a:p>
          <a:p>
            <a:pPr marL="171450" lvl="0" indent="-171450">
              <a:buFont typeface="Arial" panose="020B0604020202020204" pitchFamily="34" charset="0"/>
              <a:buChar char="•"/>
            </a:pPr>
            <a:r>
              <a:rPr lang="en-US" b="0"/>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63</a:t>
            </a:fld>
            <a:endParaRPr lang="en-US"/>
          </a:p>
        </p:txBody>
      </p:sp>
    </p:spTree>
    <p:extLst>
      <p:ext uri="{BB962C8B-B14F-4D97-AF65-F5344CB8AC3E}">
        <p14:creationId xmlns:p14="http://schemas.microsoft.com/office/powerpoint/2010/main" val="22861173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Stress</a:t>
            </a:r>
            <a:r>
              <a:rPr lang="en-US" b="0" i="0" dirty="0"/>
              <a:t> measures the feeling of emotional strain or pressure. Stressed individuals may feel unable to predict or influence valued and prominent aspects of their lives. </a:t>
            </a:r>
            <a:endParaRPr lang="en-US" b="0" dirty="0"/>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The item used to assess </a:t>
            </a:r>
            <a:r>
              <a:rPr lang="en-US" b="0" i="1" dirty="0"/>
              <a:t>Stress </a:t>
            </a:r>
            <a:r>
              <a:rPr lang="en-US" b="0" dirty="0"/>
              <a:t>on the DEOCS using a four-point response scale from </a:t>
            </a:r>
            <a:r>
              <a:rPr lang="en-US" b="0" i="1" dirty="0"/>
              <a:t>Never </a:t>
            </a:r>
            <a:r>
              <a:rPr lang="en-US" b="0" dirty="0"/>
              <a:t>to </a:t>
            </a:r>
            <a:r>
              <a:rPr lang="en-US" b="0" i="1" dirty="0"/>
              <a:t>Often</a:t>
            </a:r>
            <a:r>
              <a:rPr lang="en-US" b="0" dirty="0"/>
              <a:t>:</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the past three months, how often have you felt nervous or stressed?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the past three months, how often have you found that you could not cope with all of the things you had to do?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buFont typeface="Arial" panose="020B0604020202020204" pitchFamily="34" charset="0"/>
              <a:buNone/>
            </a:pPr>
            <a:endParaRPr lang="en-US" b="1" u="sng" dirty="0"/>
          </a:p>
          <a:p>
            <a:pPr marL="0" lvl="0" indent="0">
              <a:buFont typeface="Arial" panose="020B0604020202020204" pitchFamily="34" charset="0"/>
              <a:buNone/>
            </a:pPr>
            <a:r>
              <a:rPr lang="en-US" b="1" u="sng" dirty="0"/>
              <a:t>Should We Share These Results?</a:t>
            </a:r>
          </a:p>
          <a:p>
            <a:pPr marL="171450" lvl="0" indent="-171450">
              <a:buFont typeface="Arial" panose="020B0604020202020204" pitchFamily="34" charset="0"/>
              <a:buChar char="•"/>
            </a:pPr>
            <a:r>
              <a:rPr lang="en-US" b="0" dirty="0"/>
              <a:t>Share results if unfavorable rating is among the top weaknesses within the unit/organization.</a:t>
            </a:r>
          </a:p>
          <a:p>
            <a:pPr marL="171450" lvl="0" indent="-171450">
              <a:buFont typeface="Arial" panose="020B0604020202020204" pitchFamily="34" charset="0"/>
              <a:buChar char="•"/>
            </a:pPr>
            <a:r>
              <a:rPr lang="en-US" b="0" dirty="0"/>
              <a:t>Share results if Factor Rating Alert icon appears, which indicates a </a:t>
            </a:r>
            <a:r>
              <a:rPr lang="en-US" b="1" dirty="0"/>
              <a:t>very high unfavorable rating</a:t>
            </a:r>
            <a:r>
              <a:rPr lang="en-US" b="0" dirty="0"/>
              <a:t>.</a:t>
            </a:r>
          </a:p>
          <a:p>
            <a:pPr marL="171450" lvl="0" indent="-171450">
              <a:buFont typeface="Arial" panose="020B0604020202020204" pitchFamily="34" charset="0"/>
              <a:buChar char="•"/>
            </a:pPr>
            <a:r>
              <a:rPr lang="en-US" b="0" dirty="0"/>
              <a:t>Share results if the unit/organizational commander or leader believes there is another reason to share with personnel. For example, it is a previously identified area of importance or there was a notable rating increase/decrease since the last DEOCS administration, if applicable (click on trend icon in DEOCS Dashboard to view trend information). </a:t>
            </a:r>
          </a:p>
          <a:p>
            <a:endParaRPr lang="en-US" b="1" u="sng" dirty="0"/>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t>Discuss factor rating percentages in relation to unit/organization response rates.</a:t>
            </a:r>
          </a:p>
          <a:p>
            <a:pPr marL="628650" lvl="1" indent="-171450">
              <a:buFont typeface="Arial" panose="020B0604020202020204" pitchFamily="34" charset="0"/>
              <a:buChar char="•"/>
            </a:pPr>
            <a:r>
              <a:rPr lang="en-US" b="0" dirty="0"/>
              <a:t>Do these findings reflect known strengths/areas for improvement within the unit/organization?</a:t>
            </a:r>
          </a:p>
          <a:p>
            <a:pPr marL="628650" lvl="1" indent="-171450">
              <a:buFont typeface="Arial" panose="020B0604020202020204" pitchFamily="34" charset="0"/>
              <a:buChar char="•"/>
            </a:pPr>
            <a:r>
              <a:rPr lang="en-US" b="0" dirty="0"/>
              <a:t>Any surprises?</a:t>
            </a:r>
          </a:p>
          <a:p>
            <a:pPr marL="171450" lvl="0" indent="-171450">
              <a:buFont typeface="Arial" panose="020B0604020202020204" pitchFamily="34" charset="0"/>
              <a:buChar char="•"/>
            </a:pPr>
            <a:r>
              <a:rPr lang="en-US" b="0" dirty="0"/>
              <a:t>Are there any initiatives already in place (or planned) to address areas for improvement?</a:t>
            </a:r>
          </a:p>
          <a:p>
            <a:pPr marL="171450" lvl="0" indent="-171450">
              <a:buFont typeface="Arial" panose="020B0604020202020204" pitchFamily="34" charset="0"/>
              <a:buChar char="•"/>
            </a:pPr>
            <a:r>
              <a:rPr lang="en-US" b="0" dirty="0"/>
              <a:t>Are there any initiatives already in place that may be contributing to top strength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percentage of responses indicate the extent of</a:t>
            </a:r>
            <a:r>
              <a:rPr lang="en-US" b="1" dirty="0">
                <a:latin typeface="Arial" panose="020B0604020202020204" pitchFamily="34" charset="0"/>
                <a:cs typeface="Arial" panose="020B0604020202020204" pitchFamily="34" charset="0"/>
              </a:rPr>
              <a:t> Moderate or High Stress </a:t>
            </a:r>
            <a:r>
              <a:rPr lang="en-US" b="0" i="0" dirty="0">
                <a:solidFill>
                  <a:srgbClr val="000000"/>
                </a:solidFill>
                <a:effectLst/>
                <a:latin typeface="Arial" panose="020B0604020202020204" pitchFamily="34" charset="0"/>
                <a:cs typeface="Arial" panose="020B0604020202020204" pitchFamily="34" charset="0"/>
              </a:rPr>
              <a:t>within the unit/organization.</a:t>
            </a:r>
            <a:endParaRPr lang="en-US"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percentage of responses indicate the extent of </a:t>
            </a:r>
            <a:r>
              <a:rPr lang="en-US" b="1" i="0" dirty="0">
                <a:solidFill>
                  <a:srgbClr val="000000"/>
                </a:solidFill>
                <a:effectLst/>
                <a:latin typeface="Arial" panose="020B0604020202020204" pitchFamily="34" charset="0"/>
                <a:cs typeface="Arial" panose="020B0604020202020204" pitchFamily="34" charset="0"/>
              </a:rPr>
              <a:t>Low Stress</a:t>
            </a:r>
            <a:r>
              <a:rPr lang="en-US" b="0" i="0" dirty="0">
                <a:solidFill>
                  <a:srgbClr val="000000"/>
                </a:solidFill>
                <a:effectLst/>
                <a:latin typeface="Arial" panose="020B0604020202020204" pitchFamily="34" charset="0"/>
                <a:cs typeface="Arial" panose="020B0604020202020204" pitchFamily="34" charset="0"/>
              </a:rPr>
              <a:t> within the unit/organization.</a:t>
            </a: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64</a:t>
            </a:fld>
            <a:endParaRPr lang="en-US"/>
          </a:p>
        </p:txBody>
      </p:sp>
    </p:spTree>
    <p:extLst>
      <p:ext uri="{BB962C8B-B14F-4D97-AF65-F5344CB8AC3E}">
        <p14:creationId xmlns:p14="http://schemas.microsoft.com/office/powerpoint/2010/main" val="12198029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Stress Ratings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lvl="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3). </a:t>
            </a:r>
          </a:p>
          <a:p>
            <a:endParaRPr lang="en-US" b="1" u="sng"/>
          </a:p>
          <a:p>
            <a:pPr marL="0" lvl="0" indent="0">
              <a:buFont typeface="Arial" panose="020B0604020202020204" pitchFamily="34" charset="0"/>
              <a:buNone/>
            </a:pPr>
            <a:r>
              <a:rPr lang="en-US" b="1" u="sng"/>
              <a:t>Considerations</a:t>
            </a:r>
          </a:p>
          <a:p>
            <a:pPr marL="171450" lvl="0" indent="-171450">
              <a:buFont typeface="Arial" panose="020B0604020202020204" pitchFamily="34" charset="0"/>
              <a:buChar char="•"/>
            </a:pPr>
            <a:r>
              <a:rPr lang="en-US" b="0"/>
              <a:t>Recommend sharing demographic results. Do not draw explicit comparisons between demographic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65</a:t>
            </a:fld>
            <a:endParaRPr lang="en-US"/>
          </a:p>
        </p:txBody>
      </p:sp>
    </p:spTree>
    <p:extLst>
      <p:ext uri="{BB962C8B-B14F-4D97-AF65-F5344CB8AC3E}">
        <p14:creationId xmlns:p14="http://schemas.microsoft.com/office/powerpoint/2010/main" val="36711618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Toxic Leadership</a:t>
            </a:r>
            <a:r>
              <a:rPr lang="en-US" b="0" i="0" dirty="0">
                <a:latin typeface="Arial" panose="020B0604020202020204" pitchFamily="34" charset="0"/>
                <a:cs typeface="Arial" panose="020B0604020202020204" pitchFamily="34" charset="0"/>
              </a:rPr>
              <a:t> </a:t>
            </a:r>
            <a:r>
              <a:rPr lang="en-US" sz="1200" b="0" i="0" u="none" strike="noStrike" baseline="0" dirty="0">
                <a:latin typeface="Arial" panose="020B0604020202020204" pitchFamily="34" charset="0"/>
                <a:cs typeface="Arial" panose="020B0604020202020204" pitchFamily="34" charset="0"/>
              </a:rPr>
              <a:t>measures the perception that leaders disregard input, ridicule others, and have self-promoting tendencies. Toxic Leadership also includes behaviors that are demeaning, marginalizing, and/or coercive. These types of leaders are also prone to acts of aggression. </a:t>
            </a:r>
          </a:p>
          <a:p>
            <a:endParaRPr lang="en-US"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item used to assess </a:t>
            </a:r>
            <a:r>
              <a:rPr lang="en-US" b="0" i="1" dirty="0"/>
              <a:t>Toxic Leadership </a:t>
            </a:r>
            <a:r>
              <a:rPr lang="en-US" sz="1200" b="0" i="1" dirty="0">
                <a:solidFill>
                  <a:schemeClr val="bg1"/>
                </a:solidFill>
                <a:latin typeface="Arial" panose="020B0604020202020204" pitchFamily="34" charset="0"/>
                <a:cs typeface="Arial" panose="020B0604020202020204" pitchFamily="34" charset="0"/>
              </a:rPr>
              <a:t>– Ratings for All Immediate Supervisors</a:t>
            </a:r>
            <a:r>
              <a:rPr lang="en-US" b="0" i="1" dirty="0"/>
              <a:t> </a:t>
            </a:r>
            <a:r>
              <a:rPr lang="en-US" b="0" dirty="0"/>
              <a:t>on the DEOCS using a five-point response scale from </a:t>
            </a:r>
            <a:r>
              <a:rPr lang="en-US" b="0" i="1" dirty="0"/>
              <a:t>Strongly Disagree </a:t>
            </a:r>
            <a:r>
              <a:rPr lang="en-US" b="0" dirty="0"/>
              <a:t>to </a:t>
            </a:r>
            <a:r>
              <a:rPr lang="en-US" b="0" i="1" dirty="0"/>
              <a:t>Strongly Agree</a:t>
            </a:r>
            <a:r>
              <a:rPr lang="en-US" b="0" dirty="0"/>
              <a:t>:</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immediate supervisor ridicules people in my unit.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immediate supervisor acts only in the best interest of their own advancement.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immediate supervisor ignores input from people in my unit that they do not agree with.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US" sz="1200" b="0" i="0" u="none" strike="noStrike" baseline="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t>Should We Share These Results?</a:t>
            </a:r>
          </a:p>
          <a:p>
            <a:pPr marL="171450" lvl="0" indent="-171450">
              <a:buFont typeface="Arial" panose="020B0604020202020204" pitchFamily="34" charset="0"/>
              <a:buChar char="•"/>
            </a:pPr>
            <a:r>
              <a:rPr lang="en-US" b="0" dirty="0"/>
              <a:t>Share results if unfavorable rating is among the top weaknesses within the unit/organization.</a:t>
            </a:r>
          </a:p>
          <a:p>
            <a:pPr marL="171450" lvl="0" indent="-171450">
              <a:buFont typeface="Arial" panose="020B0604020202020204" pitchFamily="34" charset="0"/>
              <a:buChar char="•"/>
            </a:pPr>
            <a:r>
              <a:rPr lang="en-US" b="0" dirty="0"/>
              <a:t>Share results if Factor Rating Alert icon appears, which indicates a </a:t>
            </a:r>
            <a:r>
              <a:rPr lang="en-US" b="1" dirty="0"/>
              <a:t>very high unfavorable rating</a:t>
            </a:r>
            <a:r>
              <a:rPr lang="en-US" b="0" dirty="0"/>
              <a:t>.</a:t>
            </a:r>
          </a:p>
          <a:p>
            <a:pPr marL="171450" lvl="0" indent="-171450">
              <a:buFont typeface="Arial" panose="020B0604020202020204" pitchFamily="34" charset="0"/>
              <a:buChar char="•"/>
            </a:pPr>
            <a:r>
              <a:rPr lang="en-US" b="0" dirty="0"/>
              <a:t>Share results if the unit/organizational commander or leader believes there is another reason to share with personnel. For example, it is a previously identified area of importance or there was a notable rating increase/decrease since the last DEOCS administration, if applicable (click on trend icon in DEOCS Dashboard to view trend information). </a:t>
            </a:r>
            <a:endParaRPr lang="en-US" sz="1200" b="0" i="0" u="none" strike="noStrike" baseline="0" dirty="0">
              <a:latin typeface="Arial" panose="020B0604020202020204" pitchFamily="34" charset="0"/>
              <a:cs typeface="Arial" panose="020B0604020202020204" pitchFamily="34" charset="0"/>
            </a:endParaRPr>
          </a:p>
          <a:p>
            <a:endParaRPr lang="en-US" sz="1200" b="0" i="0" u="none" strike="noStrike" baseline="0"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t>Discuss factor rating percentages in relation to unit/organization response rates.</a:t>
            </a:r>
          </a:p>
          <a:p>
            <a:pPr marL="628650" lvl="1" indent="-171450">
              <a:buFont typeface="Arial" panose="020B0604020202020204" pitchFamily="34" charset="0"/>
              <a:buChar char="•"/>
            </a:pPr>
            <a:r>
              <a:rPr lang="en-US" b="0" dirty="0"/>
              <a:t>Do these findings reflect known strengths/areas for improvement within the unit/organization?</a:t>
            </a:r>
          </a:p>
          <a:p>
            <a:pPr marL="628650" lvl="1" indent="-171450">
              <a:buFont typeface="Arial" panose="020B0604020202020204" pitchFamily="34" charset="0"/>
              <a:buChar char="•"/>
            </a:pPr>
            <a:r>
              <a:rPr lang="en-US" b="0" dirty="0"/>
              <a:t>Any surprises?</a:t>
            </a:r>
          </a:p>
          <a:p>
            <a:pPr marL="171450" lvl="0" indent="-171450">
              <a:buFont typeface="Arial" panose="020B0604020202020204" pitchFamily="34" charset="0"/>
              <a:buChar char="•"/>
            </a:pPr>
            <a:r>
              <a:rPr lang="en-US" b="0" dirty="0"/>
              <a:t>Are there any initiatives already in place (or planned) to address areas for improvement?</a:t>
            </a:r>
          </a:p>
          <a:p>
            <a:pPr marL="171450" lvl="0" indent="-171450">
              <a:buFont typeface="Arial" panose="020B0604020202020204" pitchFamily="34" charset="0"/>
              <a:buChar char="•"/>
            </a:pPr>
            <a:r>
              <a:rPr lang="en-US" b="0" dirty="0"/>
              <a:t>Are there any initiatives already in place that may be contributing to top strength areas?</a:t>
            </a:r>
            <a:endParaRPr lang="en-US" b="0"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percentage of responses indicating the immediate supervisor is a </a:t>
            </a:r>
            <a:r>
              <a:rPr lang="en-US" b="1" dirty="0">
                <a:latin typeface="Arial" panose="020B0604020202020204" pitchFamily="34" charset="0"/>
                <a:cs typeface="Arial" panose="020B0604020202020204" pitchFamily="34" charset="0"/>
              </a:rPr>
              <a:t>Toxic Leader</a:t>
            </a:r>
            <a:r>
              <a:rPr 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percentage of responses indicating the immediate supervisor is </a:t>
            </a:r>
            <a:r>
              <a:rPr lang="en-US" b="1" dirty="0">
                <a:latin typeface="Arial" panose="020B0604020202020204" pitchFamily="34" charset="0"/>
                <a:cs typeface="Arial" panose="020B0604020202020204" pitchFamily="34" charset="0"/>
              </a:rPr>
              <a:t>Neither a Toxic nor Non-Toxic Leaders</a:t>
            </a:r>
            <a:r>
              <a:rPr 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percentage of responses </a:t>
            </a:r>
            <a:r>
              <a:rPr lang="en-US" b="0" dirty="0">
                <a:latin typeface="Arial" panose="020B0604020202020204" pitchFamily="34" charset="0"/>
                <a:cs typeface="Arial" panose="020B0604020202020204" pitchFamily="34" charset="0"/>
              </a:rPr>
              <a:t>indicating the immediate supervisor is </a:t>
            </a:r>
            <a:r>
              <a:rPr lang="en-US" b="1" dirty="0">
                <a:latin typeface="Arial" panose="020B0604020202020204" pitchFamily="34" charset="0"/>
                <a:cs typeface="Arial" panose="020B0604020202020204" pitchFamily="34" charset="0"/>
              </a:rPr>
              <a:t>Not a Toxic Leaders</a:t>
            </a:r>
            <a:r>
              <a:rPr lang="en-US" b="0"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66</a:t>
            </a:fld>
            <a:endParaRPr lang="en-US"/>
          </a:p>
        </p:txBody>
      </p:sp>
    </p:spTree>
    <p:extLst>
      <p:ext uri="{BB962C8B-B14F-4D97-AF65-F5344CB8AC3E}">
        <p14:creationId xmlns:p14="http://schemas.microsoft.com/office/powerpoint/2010/main" val="8468837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a:cs typeface="Arial"/>
              </a:rPr>
              <a:t>Workplace Hostility</a:t>
            </a:r>
            <a:r>
              <a:rPr lang="en-US">
                <a:latin typeface="Arial"/>
                <a:cs typeface="Arial"/>
              </a:rPr>
              <a:t> </a:t>
            </a:r>
            <a:r>
              <a:rPr lang="en-US" sz="1200" b="0" i="0" u="none" strike="noStrike" baseline="0">
                <a:latin typeface="Arial" panose="020B0604020202020204" pitchFamily="34" charset="0"/>
                <a:cs typeface="Arial" panose="020B0604020202020204" pitchFamily="34" charset="0"/>
              </a:rPr>
              <a:t>measures</a:t>
            </a:r>
            <a:r>
              <a:rPr lang="en-US" sz="1200" b="0" i="1" u="none" strike="noStrike" baseline="0">
                <a:latin typeface="Arial" panose="020B0604020202020204" pitchFamily="34" charset="0"/>
                <a:cs typeface="Arial" panose="020B0604020202020204" pitchFamily="34" charset="0"/>
              </a:rPr>
              <a:t> </a:t>
            </a:r>
            <a:r>
              <a:rPr lang="en-US" sz="1200" b="0" i="0" u="none" strike="noStrike" baseline="0">
                <a:latin typeface="Arial" panose="020B0604020202020204" pitchFamily="34" charset="0"/>
                <a:cs typeface="Arial" panose="020B0604020202020204" pitchFamily="34" charset="0"/>
              </a:rPr>
              <a:t>the degree to which individuals in the workplace act in a hostile manner towards others. It includes behaviors such as insults, sarcasm, or gestures intended to humiliate a member as well as perception of others interfering with one’s work performance. </a:t>
            </a:r>
          </a:p>
          <a:p>
            <a:endParaRPr lang="en-US" sz="1200" b="0" i="0" u="none" strike="noStrike" baseline="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The item used to assess </a:t>
            </a:r>
            <a:r>
              <a:rPr lang="en-US" b="0" i="1"/>
              <a:t>Workplace Hostility </a:t>
            </a:r>
            <a:r>
              <a:rPr lang="en-US" b="0"/>
              <a:t>on the DEOCS using a four-point response scale from </a:t>
            </a:r>
            <a:r>
              <a:rPr lang="en-US" b="0" i="1"/>
              <a:t>Never </a:t>
            </a:r>
            <a:r>
              <a:rPr lang="en-US" b="0"/>
              <a:t>to </a:t>
            </a:r>
            <a:r>
              <a:rPr lang="en-US" b="0" i="1"/>
              <a:t>Often</a:t>
            </a:r>
            <a:r>
              <a:rPr lang="en-US" b="0"/>
              <a:t>:</a:t>
            </a:r>
            <a:endParaRPr lang="en-US" sz="1200" b="0" i="0" u="none" strike="noStrike" baseline="0">
              <a:latin typeface="Arial"/>
              <a:cs typeface="Arial"/>
            </a:endParaRPr>
          </a:p>
          <a:p>
            <a:pPr marL="0" marR="0">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rPr>
              <a:t>How often does someone from your unit…</a:t>
            </a:r>
          </a:p>
          <a:p>
            <a:pPr marL="342900" marR="0" lvl="0" indent="-342900">
              <a:spcBef>
                <a:spcPts val="0"/>
              </a:spcBef>
              <a:spcAft>
                <a:spcPts val="0"/>
              </a:spcAft>
              <a:buSzPts val="1200"/>
              <a:buFont typeface="Symbol" panose="05050102010706020507" pitchFamily="18" charset="2"/>
              <a:buChar char=""/>
            </a:pPr>
            <a:r>
              <a:rPr lang="en-US" sz="1800">
                <a:solidFill>
                  <a:srgbClr val="000000"/>
                </a:solidFill>
                <a:effectLst/>
                <a:latin typeface="Arial" panose="020B0604020202020204" pitchFamily="34" charset="0"/>
                <a:ea typeface="Symbol" panose="05050102010706020507" pitchFamily="18" charset="2"/>
                <a:cs typeface="Symbol" panose="05050102010706020507" pitchFamily="18" charset="2"/>
              </a:rPr>
              <a:t>intentionally interfere with your work performance? </a:t>
            </a:r>
          </a:p>
          <a:p>
            <a:pPr marL="342900" marR="0" lvl="0" indent="-342900">
              <a:spcBef>
                <a:spcPts val="0"/>
              </a:spcBef>
              <a:spcAft>
                <a:spcPts val="0"/>
              </a:spcAft>
              <a:buSzPts val="1200"/>
              <a:buFont typeface="Symbol" panose="05050102010706020507" pitchFamily="18" charset="2"/>
              <a:buChar char=""/>
            </a:pPr>
            <a:r>
              <a:rPr lang="en-US" sz="1800">
                <a:solidFill>
                  <a:srgbClr val="000000"/>
                </a:solidFill>
                <a:effectLst/>
                <a:latin typeface="Arial" panose="020B0604020202020204" pitchFamily="34" charset="0"/>
                <a:ea typeface="Symbol" panose="05050102010706020507" pitchFamily="18" charset="2"/>
                <a:cs typeface="Symbol" panose="05050102010706020507" pitchFamily="18" charset="2"/>
              </a:rPr>
              <a:t>take credit for work or ideas that were yours? </a:t>
            </a:r>
          </a:p>
          <a:p>
            <a:pPr marL="342900" marR="0" lvl="0" indent="-342900">
              <a:spcBef>
                <a:spcPts val="0"/>
              </a:spcBef>
              <a:spcAft>
                <a:spcPts val="0"/>
              </a:spcAft>
              <a:buSzPts val="1200"/>
              <a:buFont typeface="Symbol" panose="05050102010706020507" pitchFamily="18" charset="2"/>
              <a:buChar char=""/>
            </a:pPr>
            <a:r>
              <a:rPr lang="en-US" sz="1800">
                <a:solidFill>
                  <a:srgbClr val="000000"/>
                </a:solidFill>
                <a:effectLst/>
                <a:latin typeface="Arial" panose="020B0604020202020204" pitchFamily="34" charset="0"/>
                <a:ea typeface="Symbol" panose="05050102010706020507" pitchFamily="18" charset="2"/>
                <a:cs typeface="Symbol" panose="05050102010706020507" pitchFamily="18" charset="2"/>
              </a:rPr>
              <a:t>use insults, sarcasm, or gestures to humiliate you? </a:t>
            </a:r>
          </a:p>
          <a:p>
            <a:pPr marL="342900" marR="0" lvl="0" indent="-342900">
              <a:spcBef>
                <a:spcPts val="0"/>
              </a:spcBef>
              <a:spcAft>
                <a:spcPts val="0"/>
              </a:spcAft>
              <a:buSzPts val="1200"/>
              <a:buFont typeface="Symbol" panose="05050102010706020507" pitchFamily="18" charset="2"/>
              <a:buChar char=""/>
            </a:pPr>
            <a:r>
              <a:rPr lang="en-US" sz="1800">
                <a:solidFill>
                  <a:srgbClr val="000000"/>
                </a:solidFill>
                <a:effectLst/>
                <a:latin typeface="Arial" panose="020B0604020202020204" pitchFamily="34" charset="0"/>
                <a:ea typeface="Symbol" panose="05050102010706020507" pitchFamily="18" charset="2"/>
                <a:cs typeface="Symbol" panose="05050102010706020507" pitchFamily="18" charset="2"/>
              </a:rPr>
              <a:t>yell when they are angry with you? </a:t>
            </a:r>
          </a:p>
          <a:p>
            <a:pPr marL="0" lvl="0" indent="0">
              <a:buFont typeface="Arial" panose="020B0604020202020204" pitchFamily="34" charset="0"/>
              <a:buNone/>
            </a:pPr>
            <a:endParaRPr lang="en-US" b="1">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a:t>Should We Share These Results?</a:t>
            </a:r>
            <a:endParaRPr lang="en-US" b="1" u="sng">
              <a:cs typeface="Calibri"/>
            </a:endParaRPr>
          </a:p>
          <a:p>
            <a:pPr marL="171450" lvl="0" indent="-171450">
              <a:buFont typeface="Arial" panose="020B0604020202020204" pitchFamily="34" charset="0"/>
              <a:buChar char="•"/>
            </a:pPr>
            <a:r>
              <a:rPr lang="en-US" b="0"/>
              <a:t>Share results if unfavorable rating is among the top weaknesses within the unit/organization.</a:t>
            </a:r>
            <a:endParaRPr lang="en-US" b="0">
              <a:cs typeface="Calibri"/>
            </a:endParaRPr>
          </a:p>
          <a:p>
            <a:pPr marL="171450" lvl="0" indent="-171450">
              <a:buFont typeface="Arial" panose="020B0604020202020204" pitchFamily="34" charset="0"/>
              <a:buChar char="•"/>
            </a:pPr>
            <a:r>
              <a:rPr lang="en-US" b="0"/>
              <a:t>Share results if Factor Rating Alert icon appears, which indicates a </a:t>
            </a:r>
            <a:r>
              <a:rPr lang="en-US" b="1"/>
              <a:t>very high unfavorable rating</a:t>
            </a:r>
            <a:r>
              <a:rPr lang="en-US" b="0"/>
              <a:t>.</a:t>
            </a:r>
            <a:endParaRPr lang="en-US" b="0">
              <a:cs typeface="Calibri"/>
            </a:endParaRPr>
          </a:p>
          <a:p>
            <a:pPr marL="171450" indent="-171450">
              <a:buFont typeface="Arial" panose="020B0604020202020204" pitchFamily="34" charset="0"/>
              <a:buChar char="•"/>
            </a:pPr>
            <a:r>
              <a:rPr lang="en-US" b="0"/>
              <a:t>Share results if the unit/organizational commander or leader believes there is another reason to share with personnel. For example, it is a previously identified area of importance or there was a notable rating increase/decrease since the last DEOCS administration, if applicable (click on trend icon in DEOCS Dashboard to view trend information).</a:t>
            </a:r>
            <a:r>
              <a:rPr lang="en-US"/>
              <a:t> </a:t>
            </a:r>
          </a:p>
          <a:p>
            <a:endParaRPr lang="en-US" b="1"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1" u="sng">
                <a:latin typeface="Arial"/>
                <a:cs typeface="Arial"/>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latin typeface="Arial"/>
                <a:cs typeface="Arial"/>
              </a:rPr>
              <a:t>Discuss trends from previous DEOCS results, if applicable.</a:t>
            </a:r>
            <a:endParaRPr lang="en-US"/>
          </a:p>
          <a:p>
            <a:pPr marL="171450" indent="-171450">
              <a:buFont typeface="Arial" panose="020B0604020202020204" pitchFamily="34" charset="0"/>
              <a:buChar char="•"/>
            </a:pPr>
            <a:r>
              <a:rPr lang="en-US" b="1">
                <a:latin typeface="Arial" panose="020B0604020202020204" pitchFamily="34" charset="0"/>
                <a:cs typeface="Arial" panose="020B0604020202020204" pitchFamily="34" charset="0"/>
              </a:rPr>
              <a:t>Unfavorable rating</a:t>
            </a:r>
            <a:r>
              <a:rPr lang="en-US" b="0">
                <a:latin typeface="Arial" panose="020B0604020202020204" pitchFamily="34" charset="0"/>
                <a:cs typeface="Arial" panose="020B0604020202020204" pitchFamily="34" charset="0"/>
              </a:rPr>
              <a:t> (represented with red) percentage of responses indicating </a:t>
            </a:r>
            <a:r>
              <a:rPr lang="en-US" b="1">
                <a:latin typeface="Arial" panose="020B0604020202020204" pitchFamily="34" charset="0"/>
                <a:cs typeface="Arial" panose="020B0604020202020204" pitchFamily="34" charset="0"/>
              </a:rPr>
              <a:t>Frequent Workplace Hostility</a:t>
            </a:r>
            <a:r>
              <a:rPr lang="en-US" b="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latin typeface="Arial" panose="020B0604020202020204" pitchFamily="34" charset="0"/>
                <a:cs typeface="Arial" panose="020B0604020202020204" pitchFamily="34" charset="0"/>
              </a:rPr>
              <a:t>Neither favorable nor unfavorable rating </a:t>
            </a:r>
            <a:r>
              <a:rPr lang="en-US" b="0">
                <a:latin typeface="Arial" panose="020B0604020202020204" pitchFamily="34" charset="0"/>
                <a:cs typeface="Arial" panose="020B0604020202020204" pitchFamily="34" charset="0"/>
              </a:rPr>
              <a:t>(represented with yellow) percentage of responses indicating </a:t>
            </a:r>
            <a:r>
              <a:rPr lang="en-US" b="1">
                <a:latin typeface="Arial" panose="020B0604020202020204" pitchFamily="34" charset="0"/>
                <a:cs typeface="Arial" panose="020B0604020202020204" pitchFamily="34" charset="0"/>
              </a:rPr>
              <a:t>Rare Workplace Hostility</a:t>
            </a:r>
            <a:r>
              <a:rPr lang="en-US" b="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a:solidFill>
                  <a:srgbClr val="000000"/>
                </a:solidFill>
                <a:effectLst/>
                <a:latin typeface="Arial" panose="020B0604020202020204" pitchFamily="34" charset="0"/>
                <a:cs typeface="Arial" panose="020B0604020202020204" pitchFamily="34" charset="0"/>
              </a:rPr>
              <a:t>Favorable rating </a:t>
            </a:r>
            <a:r>
              <a:rPr lang="en-US" b="0" i="0">
                <a:solidFill>
                  <a:srgbClr val="000000"/>
                </a:solidFill>
                <a:effectLst/>
                <a:latin typeface="Arial" panose="020B0604020202020204" pitchFamily="34" charset="0"/>
                <a:cs typeface="Arial" panose="020B0604020202020204" pitchFamily="34" charset="0"/>
              </a:rPr>
              <a:t>(represented with green) percentage of responses indicating </a:t>
            </a:r>
            <a:r>
              <a:rPr lang="en-US" b="1">
                <a:latin typeface="Arial" panose="020B0604020202020204" pitchFamily="34" charset="0"/>
                <a:cs typeface="Arial" panose="020B0604020202020204" pitchFamily="34" charset="0"/>
              </a:rPr>
              <a:t>No Workplace Hostility</a:t>
            </a:r>
            <a:r>
              <a:rPr lang="en-US" b="0">
                <a:latin typeface="Arial" panose="020B0604020202020204" pitchFamily="34" charset="0"/>
                <a:cs typeface="Arial" panose="020B0604020202020204" pitchFamily="34" charset="0"/>
              </a:rPr>
              <a:t>.</a:t>
            </a:r>
          </a:p>
          <a:p>
            <a:pPr marL="0" marR="0" lvl="0" indent="0" algn="l" defTabSz="914400">
              <a:lnSpc>
                <a:spcPct val="100000"/>
              </a:lnSpc>
              <a:spcBef>
                <a:spcPts val="0"/>
              </a:spcBef>
              <a:spcAft>
                <a:spcPts val="0"/>
              </a:spcAft>
              <a:buClrTx/>
              <a:buSzTx/>
              <a:buFont typeface="Arial" panose="020B0604020202020204" pitchFamily="34" charset="0"/>
              <a:buNone/>
              <a:tabLst/>
              <a:defRPr/>
            </a:pPr>
            <a:endParaRPr lang="en-US" b="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67</a:t>
            </a:fld>
            <a:endParaRPr lang="en-US"/>
          </a:p>
        </p:txBody>
      </p:sp>
    </p:spTree>
    <p:extLst>
      <p:ext uri="{BB962C8B-B14F-4D97-AF65-F5344CB8AC3E}">
        <p14:creationId xmlns:p14="http://schemas.microsoft.com/office/powerpoint/2010/main" val="40632215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t>Should we share results for Workplace Hostility Ratings by Demographic Category?</a:t>
            </a:r>
          </a:p>
          <a:p>
            <a:pPr marL="171450" lvl="0" indent="-171450">
              <a:buFont typeface="Arial" panose="020B0604020202020204" pitchFamily="34" charset="0"/>
              <a:buChar char="•"/>
            </a:pPr>
            <a:r>
              <a:rPr lang="en-US" b="0"/>
              <a:t>Share ratings by demographic category if overall unit/organization results were shared and/or the commander/leader sees value in sharing these results.</a:t>
            </a:r>
          </a:p>
          <a:p>
            <a:pPr marL="171450" indent="-171450">
              <a:buFont typeface="Arial" panose="020B0604020202020204" pitchFamily="34" charset="0"/>
              <a:buChar char="•"/>
            </a:pPr>
            <a:r>
              <a:rPr lang="en-US" b="0"/>
              <a:t>Do </a:t>
            </a:r>
            <a:r>
              <a:rPr lang="en-US" b="1"/>
              <a:t>NOT</a:t>
            </a:r>
            <a:r>
              <a:rPr lang="en-US" b="0"/>
              <a:t> share results for demographic groups with fewer than 20 individuals (see instructions for redacting demographic groups on slide 3).</a:t>
            </a:r>
            <a:r>
              <a:rPr lang="en-US"/>
              <a:t>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a:t>Considerations</a:t>
            </a:r>
            <a:endParaRPr lang="en-US" b="1" u="sng">
              <a:cs typeface="Calibri"/>
            </a:endParaRPr>
          </a:p>
          <a:p>
            <a:pPr marL="171450" lvl="0" indent="-171450">
              <a:buFont typeface="Arial" panose="020B0604020202020204" pitchFamily="34" charset="0"/>
              <a:buChar char="•"/>
            </a:pPr>
            <a:r>
              <a:rPr lang="en-US" b="0"/>
              <a:t>Recommend sharing demographic results. Do not draw explicit comparisons between demographic groups.</a:t>
            </a:r>
            <a:endParaRPr lang="en-US" b="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effectLst/>
              <a:latin typeface="Arial" panose="020B060402020202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68</a:t>
            </a:fld>
            <a:endParaRPr lang="en-US"/>
          </a:p>
        </p:txBody>
      </p:sp>
    </p:spTree>
    <p:extLst>
      <p:ext uri="{BB962C8B-B14F-4D97-AF65-F5344CB8AC3E}">
        <p14:creationId xmlns:p14="http://schemas.microsoft.com/office/powerpoint/2010/main" val="40802175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69</a:t>
            </a:fld>
            <a:endParaRPr lang="en-US"/>
          </a:p>
        </p:txBody>
      </p:sp>
    </p:spTree>
    <p:extLst>
      <p:ext uri="{BB962C8B-B14F-4D97-AF65-F5344CB8AC3E}">
        <p14:creationId xmlns:p14="http://schemas.microsoft.com/office/powerpoint/2010/main" val="1296970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0">
                <a:solidFill>
                  <a:srgbClr val="000000"/>
                </a:solidFill>
                <a:effectLst/>
                <a:latin typeface="Roboto" panose="02000000000000000000" pitchFamily="2"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a:solidFill>
                <a:srgbClr val="000000"/>
              </a:solidFill>
              <a:effectLst/>
              <a:latin typeface="Roboto" panose="02000000000000000000" pitchFamily="2" charset="0"/>
            </a:endParaRPr>
          </a:p>
          <a:p>
            <a:pPr marL="0" lvl="0" indent="0">
              <a:buFont typeface="Arial" panose="020B0604020202020204" pitchFamily="34" charset="0"/>
              <a:buNone/>
            </a:pPr>
            <a:r>
              <a:rPr lang="en-US" b="0" i="0">
                <a:solidFill>
                  <a:srgbClr val="000000"/>
                </a:solidFill>
                <a:effectLst/>
                <a:latin typeface="Roboto" panose="02000000000000000000" pitchFamily="2" charset="0"/>
              </a:rPr>
              <a:t>The above sample shows how to redact specific factors not wanting to share with unit personnel.</a:t>
            </a:r>
          </a:p>
          <a:p>
            <a:pPr marL="0" lvl="0" indent="0">
              <a:buFont typeface="Arial" panose="020B0604020202020204" pitchFamily="34" charset="0"/>
              <a:buNone/>
            </a:pPr>
            <a:endParaRPr lang="en-US" b="0" i="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lang="en-US" sz="1600">
                <a:latin typeface="Arial" panose="020B0604020202020204" pitchFamily="34" charset="0"/>
                <a:cs typeface="Arial" panose="020B0604020202020204" pitchFamily="34" charset="0"/>
              </a:rPr>
              <a:t>It is strongly recommended that the following results </a:t>
            </a:r>
            <a:r>
              <a:rPr lang="en-US" sz="1600" b="1" u="sng">
                <a:latin typeface="Arial" panose="020B0604020202020204" pitchFamily="34" charset="0"/>
                <a:cs typeface="Arial" panose="020B0604020202020204" pitchFamily="34" charset="0"/>
              </a:rPr>
              <a:t>not</a:t>
            </a:r>
            <a:r>
              <a:rPr lang="en-US" sz="1600">
                <a:latin typeface="Arial" panose="020B0604020202020204" pitchFamily="34" charset="0"/>
                <a:cs typeface="Arial" panose="020B0604020202020204" pitchFamily="34" charset="0"/>
              </a:rPr>
              <a:t> be shared in any unit-/organization-wide debriefs: </a:t>
            </a:r>
          </a:p>
          <a:p>
            <a:pPr marL="685800" lvl="1" indent="-228600">
              <a:lnSpc>
                <a:spcPct val="100000"/>
              </a:lnSpc>
              <a:spcBef>
                <a:spcPts val="0"/>
              </a:spcBef>
              <a:spcAft>
                <a:spcPts val="300"/>
              </a:spcAft>
              <a:buFont typeface="Arial" panose="020B0604020202020204" pitchFamily="34" charset="0"/>
              <a:buChar char="•"/>
            </a:pPr>
            <a:r>
              <a:rPr lang="en-US" sz="1600">
                <a:latin typeface="Arial" panose="020B0604020202020204" pitchFamily="34" charset="0"/>
                <a:cs typeface="Arial" panose="020B0604020202020204" pitchFamily="34" charset="0"/>
              </a:rPr>
              <a:t>Leadership Support – Ratings by Paygrade of Immediate Supervisor</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a:latin typeface="Arial" panose="020B0604020202020204" pitchFamily="34" charset="0"/>
                <a:cs typeface="Arial" panose="020B0604020202020204" pitchFamily="34" charset="0"/>
              </a:rPr>
              <a:t>Toxic Leadership – Ratings by Paygrade of Immediate Supervisor</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a:latin typeface="Arial" panose="020B0604020202020204" pitchFamily="34" charset="0"/>
                <a:cs typeface="Arial" panose="020B0604020202020204" pitchFamily="34" charset="0"/>
              </a:rPr>
              <a:t>Passive Leadership – Ratings for Senior NCO/SEL</a:t>
            </a:r>
          </a:p>
          <a:p>
            <a:pPr marL="685800" lvl="1" indent="-228600">
              <a:lnSpc>
                <a:spcPct val="100000"/>
              </a:lnSpc>
              <a:spcBef>
                <a:spcPts val="0"/>
              </a:spcBef>
              <a:spcAft>
                <a:spcPts val="300"/>
              </a:spcAft>
              <a:buFont typeface="Arial" panose="020B0604020202020204" pitchFamily="34" charset="0"/>
              <a:buChar char="•"/>
            </a:pPr>
            <a:r>
              <a:rPr lang="en-US" sz="1600">
                <a:latin typeface="Arial" panose="020B0604020202020204" pitchFamily="34" charset="0"/>
                <a:cs typeface="Arial" panose="020B0604020202020204" pitchFamily="34" charset="0"/>
              </a:rPr>
              <a:t>Transformational Leadership – Ratings for Senior NCO/SEL</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a:latin typeface="Arial" panose="020B0604020202020204" pitchFamily="34" charset="0"/>
                <a:cs typeface="Arial" panose="020B0604020202020204" pitchFamily="34" charset="0"/>
              </a:rPr>
              <a:t>Any custom questions included in the survey that asked participants to evaluate unique individuals/leaders.</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a:latin typeface="Arial" panose="020B0604020202020204" pitchFamily="34" charset="0"/>
                <a:cs typeface="Arial" panose="020B0604020202020204" pitchFamily="34" charset="0"/>
              </a:rPr>
              <a:t>Actual comments from your DEOCS written comments report.</a:t>
            </a:r>
          </a:p>
          <a:p>
            <a:pPr marL="0" indent="0">
              <a:lnSpc>
                <a:spcPct val="100000"/>
              </a:lnSpc>
              <a:spcBef>
                <a:spcPts val="0"/>
              </a:spcBef>
              <a:spcAft>
                <a:spcPts val="300"/>
              </a:spcAft>
              <a:buFont typeface="Arial" panose="020B0604020202020204" pitchFamily="34" charset="0"/>
              <a:buNone/>
            </a:pPr>
            <a:r>
              <a:rPr lang="en-US" sz="1600">
                <a:latin typeface="Arial" panose="020B0604020202020204" pitchFamily="34" charset="0"/>
                <a:cs typeface="Arial" panose="020B0604020202020204" pitchFamily="34" charset="0"/>
              </a:rPr>
              <a:t>If your organization only has a small number of immediate supervisors, do </a:t>
            </a:r>
            <a:r>
              <a:rPr lang="en-US" sz="1600" b="1" u="sng">
                <a:latin typeface="Arial" panose="020B0604020202020204" pitchFamily="34" charset="0"/>
                <a:cs typeface="Arial" panose="020B0604020202020204" pitchFamily="34" charset="0"/>
              </a:rPr>
              <a:t>not</a:t>
            </a:r>
            <a:r>
              <a:rPr lang="en-US" sz="1600">
                <a:latin typeface="Arial" panose="020B0604020202020204" pitchFamily="34" charset="0"/>
                <a:cs typeface="Arial" panose="020B0604020202020204" pitchFamily="34" charset="0"/>
              </a:rPr>
              <a:t> share the following results:</a:t>
            </a:r>
          </a:p>
          <a:p>
            <a:pPr marL="685800" lvl="1" indent="-228600">
              <a:lnSpc>
                <a:spcPct val="100000"/>
              </a:lnSpc>
              <a:spcBef>
                <a:spcPts val="0"/>
              </a:spcBef>
              <a:spcAft>
                <a:spcPts val="300"/>
              </a:spcAft>
              <a:buFont typeface="Arial" panose="020B0604020202020204" pitchFamily="34" charset="0"/>
              <a:buChar char="•"/>
            </a:pPr>
            <a:r>
              <a:rPr lang="en-US" sz="1600">
                <a:latin typeface="Arial" panose="020B0604020202020204" pitchFamily="34" charset="0"/>
                <a:cs typeface="Arial" panose="020B0604020202020204" pitchFamily="34" charset="0"/>
              </a:rPr>
              <a:t>Leadership Support – Ratings for All Immediate Supervisors</a:t>
            </a:r>
          </a:p>
          <a:p>
            <a:pPr marL="685800" lvl="1" indent="-228600">
              <a:lnSpc>
                <a:spcPct val="100000"/>
              </a:lnSpc>
              <a:spcBef>
                <a:spcPts val="0"/>
              </a:spcBef>
              <a:spcAft>
                <a:spcPts val="300"/>
              </a:spcAft>
              <a:buFont typeface="Arial" panose="020B0604020202020204" pitchFamily="34" charset="0"/>
              <a:buChar char="•"/>
            </a:pPr>
            <a:r>
              <a:rPr lang="en-US" sz="1600">
                <a:latin typeface="Arial" panose="020B0604020202020204" pitchFamily="34" charset="0"/>
                <a:cs typeface="Arial" panose="020B0604020202020204" pitchFamily="34" charset="0"/>
              </a:rPr>
              <a:t>Toxic Leadership – Ratings for all Immediate Supervisors</a:t>
            </a:r>
          </a:p>
          <a:p>
            <a:pPr marL="0" lvl="0" indent="0">
              <a:buFont typeface="Arial" panose="020B0604020202020204" pitchFamily="34" charset="0"/>
              <a:buNone/>
            </a:pPr>
            <a:endParaRPr lang="en-US" b="0" i="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a:solidFill>
                  <a:srgbClr val="000000"/>
                </a:solidFill>
                <a:effectLst/>
                <a:latin typeface="Roboto" panose="02000000000000000000" pitchFamily="2" charset="0"/>
              </a:rPr>
              <a:t>If you have questions, feedback or need assistance with this resource, please e-mail the DEOCS User Support Team at DEOCS_Support@forsmarsh.com.</a:t>
            </a:r>
          </a:p>
          <a:p>
            <a:pPr marL="0" lvl="0" indent="0">
              <a:buFont typeface="Arial" panose="020B0604020202020204" pitchFamily="34" charset="0"/>
              <a:buNone/>
            </a:pPr>
            <a:endParaRPr lang="en-US" b="0" i="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a:solidFill>
                  <a:srgbClr val="000000"/>
                </a:solidFill>
                <a:effectLst/>
                <a:latin typeface="Arial" panose="020B0604020202020204" pitchFamily="34" charset="0"/>
                <a:ea typeface="Roboto"/>
                <a:cs typeface="Arial" panose="020B0604020202020204" pitchFamily="34" charset="0"/>
              </a:rPr>
              <a:t>**For additional DEOCS support material, please visit “Assessment to Solutions” at: </a:t>
            </a:r>
            <a:r>
              <a:rPr lang="en-US" b="0" i="0" u="none" strike="noStrike">
                <a:solidFill>
                  <a:srgbClr val="0D92EE"/>
                </a:solidFill>
                <a:effectLst/>
                <a:latin typeface="Arial" panose="020B0604020202020204" pitchFamily="34" charset="0"/>
                <a:ea typeface="Roboto"/>
                <a:cs typeface="Arial" panose="020B0604020202020204" pitchFamily="34" charset="0"/>
                <a:hlinkClick r:id="rId3"/>
              </a:rPr>
              <a:t>https://www.defenseculture.mil/Assessment-to-Solutions/A2S-Home/</a:t>
            </a:r>
            <a:r>
              <a:rPr lang="en-US" b="0" i="0" u="none" strike="noStrike">
                <a:solidFill>
                  <a:srgbClr val="0D92EE"/>
                </a:solidFill>
                <a:effectLst/>
                <a:latin typeface="Arial" panose="020B0604020202020204" pitchFamily="34" charset="0"/>
                <a:ea typeface="Roboto"/>
                <a:cs typeface="Arial" panose="020B0604020202020204" pitchFamily="34" charset="0"/>
              </a:rPr>
              <a:t>**</a:t>
            </a:r>
            <a:endParaRPr lang="en-US" b="0">
              <a:latin typeface="Arial" panose="020B0604020202020204" pitchFamily="34" charset="0"/>
              <a:ea typeface="Roboto"/>
              <a:cs typeface="Arial" panose="020B0604020202020204" pitchFamily="34" charset="0"/>
            </a:endParaRPr>
          </a:p>
          <a:p>
            <a:endParaRPr lang="en-US" b="1"/>
          </a:p>
        </p:txBody>
      </p:sp>
      <p:sp>
        <p:nvSpPr>
          <p:cNvPr id="4" name="Slide Number Placeholder 3"/>
          <p:cNvSpPr>
            <a:spLocks noGrp="1"/>
          </p:cNvSpPr>
          <p:nvPr>
            <p:ph type="sldNum" sz="quarter" idx="5"/>
          </p:nvPr>
        </p:nvSpPr>
        <p:spPr/>
        <p:txBody>
          <a:bodyPr/>
          <a:lstStyle/>
          <a:p>
            <a:fld id="{6C080711-4F71-4355-A5E2-361F946D3F72}" type="slidenum">
              <a:rPr lang="en-US" smtClean="0"/>
              <a:t>7</a:t>
            </a:fld>
            <a:endParaRPr lang="en-US"/>
          </a:p>
        </p:txBody>
      </p:sp>
    </p:spTree>
    <p:extLst>
      <p:ext uri="{BB962C8B-B14F-4D97-AF65-F5344CB8AC3E}">
        <p14:creationId xmlns:p14="http://schemas.microsoft.com/office/powerpoint/2010/main" val="31343335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Share Written Comment </a:t>
            </a:r>
            <a:r>
              <a:rPr lang="en-US" b="1" u="sng"/>
              <a:t>themes</a:t>
            </a:r>
            <a:r>
              <a:rPr lang="en-US" b="1"/>
              <a:t> </a:t>
            </a:r>
            <a:r>
              <a:rPr lang="en-US" b="0"/>
              <a:t>only. Do </a:t>
            </a:r>
            <a:r>
              <a:rPr lang="en-US" b="1" u="sng"/>
              <a:t>not</a:t>
            </a:r>
            <a:r>
              <a:rPr lang="en-US" b="0"/>
              <a:t> share quotes from your Written Comments report.</a:t>
            </a:r>
          </a:p>
          <a:p>
            <a:pPr marL="171450" indent="-171450">
              <a:buFont typeface="Arial" panose="020B0604020202020204" pitchFamily="34" charset="0"/>
              <a:buChar char="•"/>
            </a:pPr>
            <a:r>
              <a:rPr lang="en-US" b="0"/>
              <a:t>DEOCS results are anonymous, however sharing quotes may inadvertently identify individuals. </a:t>
            </a:r>
          </a:p>
          <a:p>
            <a:endParaRPr lang="en-US"/>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70</a:t>
            </a:fld>
            <a:endParaRPr lang="en-US"/>
          </a:p>
        </p:txBody>
      </p:sp>
    </p:spTree>
    <p:extLst>
      <p:ext uri="{BB962C8B-B14F-4D97-AF65-F5344CB8AC3E}">
        <p14:creationId xmlns:p14="http://schemas.microsoft.com/office/powerpoint/2010/main" val="20658897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71</a:t>
            </a:fld>
            <a:endParaRPr lang="en-US"/>
          </a:p>
        </p:txBody>
      </p:sp>
    </p:spTree>
    <p:extLst>
      <p:ext uri="{BB962C8B-B14F-4D97-AF65-F5344CB8AC3E}">
        <p14:creationId xmlns:p14="http://schemas.microsoft.com/office/powerpoint/2010/main" val="24606068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Discuss noteworthy results.</a:t>
            </a:r>
          </a:p>
          <a:p>
            <a:endParaRPr lang="en-US"/>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72</a:t>
            </a:fld>
            <a:endParaRPr lang="en-US"/>
          </a:p>
        </p:txBody>
      </p:sp>
    </p:spTree>
    <p:extLst>
      <p:ext uri="{BB962C8B-B14F-4D97-AF65-F5344CB8AC3E}">
        <p14:creationId xmlns:p14="http://schemas.microsoft.com/office/powerpoint/2010/main" val="32450990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73</a:t>
            </a:fld>
            <a:endParaRPr lang="en-US"/>
          </a:p>
        </p:txBody>
      </p:sp>
    </p:spTree>
    <p:extLst>
      <p:ext uri="{BB962C8B-B14F-4D97-AF65-F5344CB8AC3E}">
        <p14:creationId xmlns:p14="http://schemas.microsoft.com/office/powerpoint/2010/main" val="6024162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Discuss noteworthy results.</a:t>
            </a:r>
          </a:p>
          <a:p>
            <a:endParaRPr lang="en-US"/>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74</a:t>
            </a:fld>
            <a:endParaRPr lang="en-US"/>
          </a:p>
        </p:txBody>
      </p:sp>
    </p:spTree>
    <p:extLst>
      <p:ext uri="{BB962C8B-B14F-4D97-AF65-F5344CB8AC3E}">
        <p14:creationId xmlns:p14="http://schemas.microsoft.com/office/powerpoint/2010/main" val="21564957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a:t>**</a:t>
            </a:r>
            <a:r>
              <a:rPr lang="en-US" b="0" u="none"/>
              <a:t>For use at Military Service Academies, only. Otherwise, delete this section.</a:t>
            </a:r>
            <a:r>
              <a:rPr lang="en-US" b="1" u="none"/>
              <a:t>**</a:t>
            </a:r>
          </a:p>
        </p:txBody>
      </p:sp>
      <p:sp>
        <p:nvSpPr>
          <p:cNvPr id="4" name="Slide Number Placeholder 3"/>
          <p:cNvSpPr>
            <a:spLocks noGrp="1"/>
          </p:cNvSpPr>
          <p:nvPr>
            <p:ph type="sldNum" sz="quarter" idx="5"/>
          </p:nvPr>
        </p:nvSpPr>
        <p:spPr/>
        <p:txBody>
          <a:bodyPr/>
          <a:lstStyle/>
          <a:p>
            <a:fld id="{6C080711-4F71-4355-A5E2-361F946D3F72}" type="slidenum">
              <a:rPr lang="en-US" smtClean="0"/>
              <a:t>75</a:t>
            </a:fld>
            <a:endParaRPr lang="en-US"/>
          </a:p>
        </p:txBody>
      </p:sp>
    </p:spTree>
    <p:extLst>
      <p:ext uri="{BB962C8B-B14F-4D97-AF65-F5344CB8AC3E}">
        <p14:creationId xmlns:p14="http://schemas.microsoft.com/office/powerpoint/2010/main" val="12095389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Considerations</a:t>
            </a:r>
          </a:p>
          <a:p>
            <a:pPr marL="171450" indent="-171450">
              <a:buFont typeface="Arial" panose="020B0604020202020204" pitchFamily="34" charset="0"/>
              <a:buChar char="•"/>
            </a:pPr>
            <a:r>
              <a:rPr lang="en-US" b="0"/>
              <a:t>Due to the number of Academy-specific questions, it’s anticipated that multiple slides will be required to display these results.</a:t>
            </a:r>
          </a:p>
          <a:p>
            <a:endParaRPr lang="en-US" b="0" u="sng"/>
          </a:p>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Discuss noteworthy results.</a:t>
            </a:r>
          </a:p>
          <a:p>
            <a:endParaRPr lang="en-US"/>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76</a:t>
            </a:fld>
            <a:endParaRPr lang="en-US"/>
          </a:p>
        </p:txBody>
      </p:sp>
    </p:spTree>
    <p:extLst>
      <p:ext uri="{BB962C8B-B14F-4D97-AF65-F5344CB8AC3E}">
        <p14:creationId xmlns:p14="http://schemas.microsoft.com/office/powerpoint/2010/main" val="649003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Considerations</a:t>
            </a:r>
          </a:p>
          <a:p>
            <a:pPr marL="171450" indent="-171450">
              <a:buFont typeface="Arial" panose="020B0604020202020204" pitchFamily="34" charset="0"/>
              <a:buChar char="•"/>
            </a:pPr>
            <a:r>
              <a:rPr lang="en-US" b="0"/>
              <a:t>Due to the number of Academy-specific questions, it’s anticipated that multiple slides will be required to display these results.</a:t>
            </a:r>
          </a:p>
          <a:p>
            <a:endParaRPr lang="en-US" b="0" u="sng"/>
          </a:p>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Discuss noteworthy results.</a:t>
            </a:r>
          </a:p>
          <a:p>
            <a:endParaRPr lang="en-US"/>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77</a:t>
            </a:fld>
            <a:endParaRPr lang="en-US"/>
          </a:p>
        </p:txBody>
      </p:sp>
    </p:spTree>
    <p:extLst>
      <p:ext uri="{BB962C8B-B14F-4D97-AF65-F5344CB8AC3E}">
        <p14:creationId xmlns:p14="http://schemas.microsoft.com/office/powerpoint/2010/main" val="39659932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Considerations</a:t>
            </a:r>
          </a:p>
          <a:p>
            <a:pPr marL="171450" indent="-171450">
              <a:buFont typeface="Arial" panose="020B0604020202020204" pitchFamily="34" charset="0"/>
              <a:buChar char="•"/>
            </a:pPr>
            <a:r>
              <a:rPr lang="en-US" b="0"/>
              <a:t>Due to the number of Academy-specific questions, it’s anticipated that multiple slides will be required to display these results.</a:t>
            </a:r>
          </a:p>
          <a:p>
            <a:endParaRPr lang="en-US" b="0" u="sng"/>
          </a:p>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Discuss noteworthy results.</a:t>
            </a:r>
          </a:p>
          <a:p>
            <a:endParaRPr lang="en-US"/>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78</a:t>
            </a:fld>
            <a:endParaRPr lang="en-US"/>
          </a:p>
        </p:txBody>
      </p:sp>
    </p:spTree>
    <p:extLst>
      <p:ext uri="{BB962C8B-B14F-4D97-AF65-F5344CB8AC3E}">
        <p14:creationId xmlns:p14="http://schemas.microsoft.com/office/powerpoint/2010/main" val="19780449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a:solidFill>
                  <a:srgbClr val="000000"/>
                </a:solidFill>
                <a:effectLst/>
                <a:latin typeface="Arial" panose="020B0604020202020204" pitchFamily="34" charset="0"/>
                <a:cs typeface="Arial" panose="020B0604020202020204" pitchFamily="34" charset="0"/>
              </a:rPr>
              <a:t>Provide an overview of next steps for the unit/organization.</a:t>
            </a:r>
          </a:p>
          <a:p>
            <a:pPr marL="171450" lvl="0" indent="-171450">
              <a:buFont typeface="Arial" panose="020B0604020202020204" pitchFamily="34" charset="0"/>
              <a:buChar char="•"/>
            </a:pPr>
            <a:endParaRPr lang="en-US" b="0" i="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80</a:t>
            </a:fld>
            <a:endParaRPr lang="en-US"/>
          </a:p>
        </p:txBody>
      </p:sp>
    </p:spTree>
    <p:extLst>
      <p:ext uri="{BB962C8B-B14F-4D97-AF65-F5344CB8AC3E}">
        <p14:creationId xmlns:p14="http://schemas.microsoft.com/office/powerpoint/2010/main" val="196939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Roboto" panose="02000000000000000000" pitchFamily="2"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a:solidFill>
                  <a:srgbClr val="000000"/>
                </a:solidFill>
                <a:effectLst/>
                <a:latin typeface="Roboto" panose="02000000000000000000" pitchFamily="2" charset="0"/>
              </a:rPr>
              <a:t>If you have questions, feedback or need assistance with this resource, please e-mail the DEOCS User Support Team at DEOCS_Support@forsmarsh.com.</a:t>
            </a:r>
          </a:p>
          <a:p>
            <a:pPr marL="0" lvl="0" indent="0">
              <a:buFont typeface="Arial" panose="020B0604020202020204" pitchFamily="34" charset="0"/>
              <a:buNone/>
            </a:pPr>
            <a:endParaRPr lang="en-US" b="0" i="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a:solidFill>
                  <a:srgbClr val="000000"/>
                </a:solidFill>
                <a:effectLst/>
                <a:latin typeface="Arial" panose="020B0604020202020204" pitchFamily="34" charset="0"/>
                <a:ea typeface="Roboto"/>
                <a:cs typeface="Arial" panose="020B0604020202020204" pitchFamily="34" charset="0"/>
              </a:rPr>
              <a:t>**For additional DEOCS support material, please visit “Assessment to Solutions” at: </a:t>
            </a:r>
            <a:r>
              <a:rPr lang="en-US" b="0" i="0" u="none" strike="noStrike">
                <a:solidFill>
                  <a:srgbClr val="0D92EE"/>
                </a:solidFill>
                <a:effectLst/>
                <a:latin typeface="Arial" panose="020B0604020202020204" pitchFamily="34" charset="0"/>
                <a:ea typeface="Roboto"/>
                <a:cs typeface="Arial" panose="020B0604020202020204" pitchFamily="34" charset="0"/>
                <a:hlinkClick r:id="rId3"/>
              </a:rPr>
              <a:t>https://www.defenseculture.mil/Assessment-to-Solutions/A2S-Home/</a:t>
            </a:r>
            <a:r>
              <a:rPr lang="en-US" b="0" i="0" u="none" strike="noStrike">
                <a:solidFill>
                  <a:srgbClr val="0D92EE"/>
                </a:solidFill>
                <a:effectLst/>
                <a:latin typeface="Arial" panose="020B0604020202020204" pitchFamily="34" charset="0"/>
                <a:ea typeface="Roboto"/>
                <a:cs typeface="Arial" panose="020B0604020202020204" pitchFamily="34" charset="0"/>
              </a:rPr>
              <a:t>**</a:t>
            </a:r>
            <a:endParaRPr lang="en-US" b="0">
              <a:latin typeface="Arial" panose="020B0604020202020204" pitchFamily="34" charset="0"/>
              <a:ea typeface="Roboto"/>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8</a:t>
            </a:fld>
            <a:endParaRPr lang="en-US"/>
          </a:p>
        </p:txBody>
      </p:sp>
    </p:spTree>
    <p:extLst>
      <p:ext uri="{BB962C8B-B14F-4D97-AF65-F5344CB8AC3E}">
        <p14:creationId xmlns:p14="http://schemas.microsoft.com/office/powerpoint/2010/main" val="40428161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Ask attendees for their thoughts about the presentation material. Solicit questions.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a:solidFill>
                <a:srgbClr val="000000"/>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81</a:t>
            </a:fld>
            <a:endParaRPr lang="en-US"/>
          </a:p>
        </p:txBody>
      </p:sp>
    </p:spTree>
    <p:extLst>
      <p:ext uri="{BB962C8B-B14F-4D97-AF65-F5344CB8AC3E}">
        <p14:creationId xmlns:p14="http://schemas.microsoft.com/office/powerpoint/2010/main" val="42676739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Discuss the availability of local resources. Introduce any POCs in attendance.</a:t>
            </a:r>
          </a:p>
          <a:p>
            <a:pPr marL="0" indent="0">
              <a:buFont typeface="Arial" panose="020B0604020202020204" pitchFamily="34" charset="0"/>
              <a:buNone/>
            </a:pPr>
            <a:endParaRPr lang="en-US"/>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82</a:t>
            </a:fld>
            <a:endParaRPr lang="en-US"/>
          </a:p>
        </p:txBody>
      </p:sp>
    </p:spTree>
    <p:extLst>
      <p:ext uri="{BB962C8B-B14F-4D97-AF65-F5344CB8AC3E}">
        <p14:creationId xmlns:p14="http://schemas.microsoft.com/office/powerpoint/2010/main" val="22901302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Suggested Discussion Points </a:t>
            </a:r>
            <a:endParaRPr lang="en-US"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t>Thank the DEOCS team and the briefing attendees.</a:t>
            </a:r>
          </a:p>
          <a:p>
            <a:pPr marL="171450" indent="-171450">
              <a:buFont typeface="Arial" panose="020B0604020202020204" pitchFamily="34" charset="0"/>
              <a:buChar char="•"/>
            </a:pPr>
            <a:r>
              <a:rPr lang="en-US" b="0"/>
              <a:t>Thank DEOCS participants.</a:t>
            </a:r>
          </a:p>
          <a:p>
            <a:pPr marL="171450" indent="-171450">
              <a:buFont typeface="Arial" panose="020B0604020202020204" pitchFamily="34" charset="0"/>
              <a:buChar char="•"/>
            </a:pPr>
            <a:r>
              <a:rPr lang="en-US" b="0"/>
              <a:t>Thank debrief attendees for participation and discussion (if applicable).</a:t>
            </a:r>
          </a:p>
          <a:p>
            <a:endParaRPr lang="en-US"/>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83</a:t>
            </a:fld>
            <a:endParaRPr lang="en-US"/>
          </a:p>
        </p:txBody>
      </p:sp>
    </p:spTree>
    <p:extLst>
      <p:ext uri="{BB962C8B-B14F-4D97-AF65-F5344CB8AC3E}">
        <p14:creationId xmlns:p14="http://schemas.microsoft.com/office/powerpoint/2010/main" val="293751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Roboto" panose="02000000000000000000" pitchFamily="2" charset="0"/>
              </a:rPr>
              <a:t>Slides 1-12 are tutorial slides only. This slide should be deleted from the deck prior to delivering/distributing this brief.</a:t>
            </a:r>
          </a:p>
          <a:p>
            <a:pPr marL="0" lvl="0" indent="0">
              <a:buFont typeface="Arial" panose="020B0604020202020204" pitchFamily="34" charset="0"/>
              <a:buNone/>
            </a:pPr>
            <a:endParaRPr lang="en-US" b="0" i="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a:solidFill>
                  <a:srgbClr val="000000"/>
                </a:solidFill>
                <a:effectLst/>
                <a:latin typeface="Roboto" panose="02000000000000000000" pitchFamily="2" charset="0"/>
              </a:rPr>
              <a:t>If you have questions, feedback or need assistance with this resource, please e-mail the DEOCS User Support Team at DEOCS_Support@forsmarsh.com.</a:t>
            </a:r>
          </a:p>
          <a:p>
            <a:pPr marL="0" lvl="0" indent="0">
              <a:buFont typeface="Arial" panose="020B0604020202020204" pitchFamily="34" charset="0"/>
              <a:buNone/>
            </a:pPr>
            <a:endParaRPr lang="en-US" b="0" i="0">
              <a:solidFill>
                <a:srgbClr val="000000"/>
              </a:solidFill>
              <a:effectLst/>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0" i="0">
                <a:solidFill>
                  <a:srgbClr val="000000"/>
                </a:solidFill>
                <a:effectLst/>
                <a:latin typeface="Arial" panose="020B0604020202020204" pitchFamily="34" charset="0"/>
                <a:ea typeface="Roboto"/>
                <a:cs typeface="Arial" panose="020B0604020202020204" pitchFamily="34" charset="0"/>
              </a:rPr>
              <a:t>**For additional DEOCS support material, please visit “Assessment to Solutions” at: </a:t>
            </a:r>
            <a:r>
              <a:rPr lang="en-US" b="0" i="0" u="none" strike="noStrike">
                <a:solidFill>
                  <a:srgbClr val="0D92EE"/>
                </a:solidFill>
                <a:effectLst/>
                <a:latin typeface="Arial" panose="020B0604020202020204" pitchFamily="34" charset="0"/>
                <a:ea typeface="Roboto"/>
                <a:cs typeface="Arial" panose="020B0604020202020204" pitchFamily="34" charset="0"/>
                <a:hlinkClick r:id="rId3"/>
              </a:rPr>
              <a:t>https://www.defenseculture.mil/Assessment-to-Solutions/A2S-Home/</a:t>
            </a:r>
            <a:r>
              <a:rPr lang="en-US" b="0" i="0" u="none" strike="noStrike">
                <a:solidFill>
                  <a:srgbClr val="0D92EE"/>
                </a:solidFill>
                <a:effectLst/>
                <a:latin typeface="Arial" panose="020B0604020202020204" pitchFamily="34" charset="0"/>
                <a:ea typeface="Roboto"/>
                <a:cs typeface="Arial" panose="020B0604020202020204" pitchFamily="34" charset="0"/>
              </a:rPr>
              <a:t>**</a:t>
            </a:r>
            <a:endParaRPr lang="en-US" b="0">
              <a:latin typeface="Arial" panose="020B0604020202020204" pitchFamily="34" charset="0"/>
              <a:ea typeface="Roboto"/>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9</a:t>
            </a:fld>
            <a:endParaRPr lang="en-US"/>
          </a:p>
        </p:txBody>
      </p:sp>
    </p:spTree>
    <p:extLst>
      <p:ext uri="{BB962C8B-B14F-4D97-AF65-F5344CB8AC3E}">
        <p14:creationId xmlns:p14="http://schemas.microsoft.com/office/powerpoint/2010/main" val="4175717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defenseculture.mil/Assessment-to-Solutions/A2S-Home/"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Section Slide Dark Blue">
    <p:bg>
      <p:bgPr>
        <a:solidFill>
          <a:srgbClr val="0C2554"/>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9087D27-6D75-5BE4-BD03-1B686024A491}"/>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AD6C464-64B4-02DE-3C85-8162EB6B6583}"/>
              </a:ext>
            </a:extLst>
          </p:cNvPr>
          <p:cNvSpPr txBox="1"/>
          <p:nvPr userDrawn="1"/>
        </p:nvSpPr>
        <p:spPr>
          <a:xfrm>
            <a:off x="6381604" y="2181676"/>
            <a:ext cx="3449652" cy="584775"/>
          </a:xfrm>
          <a:prstGeom prst="rect">
            <a:avLst/>
          </a:prstGeom>
          <a:noFill/>
        </p:spPr>
        <p:txBody>
          <a:bodyPr wrap="square">
            <a:spAutoFit/>
          </a:bodyPr>
          <a:lstStyle/>
          <a:p>
            <a:r>
              <a:rPr lang="en-US" sz="3200" b="0">
                <a:solidFill>
                  <a:srgbClr val="FFFFFF"/>
                </a:solidFill>
              </a:rPr>
              <a:t>Unit/Organization</a:t>
            </a:r>
            <a:endParaRPr lang="en-US" sz="3200"/>
          </a:p>
        </p:txBody>
      </p:sp>
      <p:sp>
        <p:nvSpPr>
          <p:cNvPr id="8" name="Rectangle 5">
            <a:extLst>
              <a:ext uri="{FF2B5EF4-FFF2-40B4-BE49-F238E27FC236}">
                <a16:creationId xmlns:a16="http://schemas.microsoft.com/office/drawing/2014/main" id="{CCF33902-13A6-EA06-F2C2-CB1527B0B116}"/>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30" name="TextBox 29">
            <a:extLst>
              <a:ext uri="{FF2B5EF4-FFF2-40B4-BE49-F238E27FC236}">
                <a16:creationId xmlns:a16="http://schemas.microsoft.com/office/drawing/2014/main" id="{108797CE-D3FB-21C7-81A3-B832A24697B0}"/>
              </a:ext>
            </a:extLst>
          </p:cNvPr>
          <p:cNvSpPr txBox="1"/>
          <p:nvPr userDrawn="1"/>
        </p:nvSpPr>
        <p:spPr>
          <a:xfrm>
            <a:off x="876299" y="2120120"/>
            <a:ext cx="8002658" cy="646331"/>
          </a:xfrm>
          <a:prstGeom prst="rect">
            <a:avLst/>
          </a:prstGeom>
          <a:noFill/>
        </p:spPr>
        <p:txBody>
          <a:bodyPr wrap="square" rtlCol="0">
            <a:spAutoFit/>
          </a:bodyPr>
          <a:lstStyle/>
          <a:p>
            <a:pPr algn="l"/>
            <a:r>
              <a:rPr lang="en-US" sz="3600" b="1">
                <a:solidFill>
                  <a:srgbClr val="FFFFFF"/>
                </a:solidFill>
              </a:rPr>
              <a:t>DEOCS Brief Template  |</a:t>
            </a:r>
            <a:endParaRPr lang="en-US" sz="3600" b="0">
              <a:solidFill>
                <a:srgbClr val="FFFFFF"/>
              </a:solidFill>
            </a:endParaRPr>
          </a:p>
        </p:txBody>
      </p:sp>
      <p:sp>
        <p:nvSpPr>
          <p:cNvPr id="35" name="TextBox 34">
            <a:extLst>
              <a:ext uri="{FF2B5EF4-FFF2-40B4-BE49-F238E27FC236}">
                <a16:creationId xmlns:a16="http://schemas.microsoft.com/office/drawing/2014/main" id="{6F437D0F-82EC-34D4-E196-F558772F03AB}"/>
              </a:ext>
            </a:extLst>
          </p:cNvPr>
          <p:cNvSpPr txBox="1"/>
          <p:nvPr userDrawn="1"/>
        </p:nvSpPr>
        <p:spPr>
          <a:xfrm>
            <a:off x="876299" y="3011917"/>
            <a:ext cx="11315701" cy="1569660"/>
          </a:xfrm>
          <a:prstGeom prst="rect">
            <a:avLst/>
          </a:prstGeom>
          <a:noFill/>
        </p:spPr>
        <p:txBody>
          <a:bodyPr wrap="square" rtlCol="0">
            <a:spAutoFit/>
          </a:bodyPr>
          <a:lstStyle/>
          <a:p>
            <a:r>
              <a:rPr lang="en-US" sz="2400" b="0" i="0">
                <a:solidFill>
                  <a:srgbClr val="FFFFFF"/>
                </a:solidFill>
              </a:rPr>
              <a:t>Provided as a resource to assist unit commanders and organizational leaders</a:t>
            </a:r>
          </a:p>
          <a:p>
            <a:r>
              <a:rPr lang="en-US" sz="2400" b="0" i="0">
                <a:solidFill>
                  <a:srgbClr val="FFFFFF"/>
                </a:solidFill>
              </a:rPr>
              <a:t>in sharing their DEOCS results with their personnel.</a:t>
            </a:r>
          </a:p>
          <a:p>
            <a:endParaRPr lang="en-US" sz="2400" b="0" i="0">
              <a:solidFill>
                <a:srgbClr val="FFFFFF"/>
              </a:solidFill>
            </a:endParaRPr>
          </a:p>
          <a:p>
            <a:endParaRPr lang="en-US" sz="2400" b="0" i="0">
              <a:solidFill>
                <a:srgbClr val="FFFFFF"/>
              </a:solidFill>
            </a:endParaRPr>
          </a:p>
        </p:txBody>
      </p:sp>
      <p:sp>
        <p:nvSpPr>
          <p:cNvPr id="17" name="TextBox 16">
            <a:extLst>
              <a:ext uri="{FF2B5EF4-FFF2-40B4-BE49-F238E27FC236}">
                <a16:creationId xmlns:a16="http://schemas.microsoft.com/office/drawing/2014/main" id="{628820C3-AA0A-449D-AAA7-1955D579D671}"/>
              </a:ext>
            </a:extLst>
          </p:cNvPr>
          <p:cNvSpPr txBox="1"/>
          <p:nvPr userDrawn="1"/>
        </p:nvSpPr>
        <p:spPr>
          <a:xfrm>
            <a:off x="-792" y="-11083"/>
            <a:ext cx="12192792" cy="646331"/>
          </a:xfrm>
          <a:prstGeom prst="rect">
            <a:avLst/>
          </a:prstGeom>
          <a:noFill/>
        </p:spPr>
        <p:txBody>
          <a:bodyPr wrap="square" rtlCol="0">
            <a:spAutoFit/>
          </a:bodyPr>
          <a:lstStyle/>
          <a:p>
            <a:pPr algn="ctr"/>
            <a:r>
              <a:rPr lang="en-US" b="0">
                <a:solidFill>
                  <a:srgbClr val="FFFF00"/>
                </a:solidFill>
                <a:latin typeface="Calibri" panose="020F0502020204030204" pitchFamily="34" charset="0"/>
                <a:cs typeface="Calibri" panose="020F0502020204030204" pitchFamily="34" charset="0"/>
              </a:rPr>
              <a:t>Template Tutorial Slide</a:t>
            </a:r>
          </a:p>
          <a:p>
            <a:pPr algn="ctr"/>
            <a:r>
              <a:rPr lang="en-US" b="0">
                <a:solidFill>
                  <a:srgbClr val="FFFF00"/>
                </a:solidFill>
                <a:latin typeface="Calibri" panose="020F0502020204030204" pitchFamily="34" charset="0"/>
                <a:cs typeface="Calibri" panose="020F0502020204030204" pitchFamily="34" charset="0"/>
              </a:rPr>
              <a:t>Delete prior to presenting/distributing.</a:t>
            </a:r>
            <a:endParaRPr lang="en-US" b="1">
              <a:solidFill>
                <a:srgbClr val="FFFF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E3D5DCC-553A-6B76-28F8-562F7E405CA9}"/>
              </a:ext>
            </a:extLst>
          </p:cNvPr>
          <p:cNvSpPr txBox="1"/>
          <p:nvPr userDrawn="1"/>
        </p:nvSpPr>
        <p:spPr>
          <a:xfrm>
            <a:off x="5018700" y="6611779"/>
            <a:ext cx="2153807" cy="246221"/>
          </a:xfrm>
          <a:prstGeom prst="rect">
            <a:avLst/>
          </a:prstGeom>
          <a:noFill/>
        </p:spPr>
        <p:txBody>
          <a:bodyPr wrap="square" rtlCol="0">
            <a:spAutoFit/>
          </a:bodyPr>
          <a:lstStyle/>
          <a:p>
            <a:pPr algn="ctr"/>
            <a:r>
              <a:rPr lang="en-US" sz="1000" b="0" i="0" dirty="0">
                <a:solidFill>
                  <a:srgbClr val="FFFFFF"/>
                </a:solidFill>
              </a:rPr>
              <a:t>Last updated: 14 SEPT 2023 </a:t>
            </a:r>
            <a:endParaRPr lang="en-US" sz="1000" b="1" i="0" dirty="0">
              <a:solidFill>
                <a:srgbClr val="FFFFFF"/>
              </a:solidFill>
            </a:endParaRPr>
          </a:p>
        </p:txBody>
      </p:sp>
      <p:pic>
        <p:nvPicPr>
          <p:cNvPr id="4" name="Picture 3" descr="A picture containing schematic&#10;&#10;Description automatically generated">
            <a:extLst>
              <a:ext uri="{FF2B5EF4-FFF2-40B4-BE49-F238E27FC236}">
                <a16:creationId xmlns:a16="http://schemas.microsoft.com/office/drawing/2014/main" id="{7DFB7E68-4954-B2EB-1A6D-686BC82EC62C}"/>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12451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Section Slide Dark Blue">
    <p:bg>
      <p:bgPr>
        <a:solidFill>
          <a:srgbClr val="0C255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AAC750-A42F-EFEF-0BC6-CF9B1EBD32E7}"/>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7942706-C794-7D6D-CF8A-C90B8117502B}"/>
              </a:ext>
            </a:extLst>
          </p:cNvPr>
          <p:cNvSpPr txBox="1"/>
          <p:nvPr userDrawn="1"/>
        </p:nvSpPr>
        <p:spPr>
          <a:xfrm>
            <a:off x="837137" y="1895138"/>
            <a:ext cx="10865622" cy="830997"/>
          </a:xfrm>
          <a:prstGeom prst="rect">
            <a:avLst/>
          </a:prstGeom>
          <a:noFill/>
        </p:spPr>
        <p:txBody>
          <a:bodyPr wrap="square" rtlCol="0">
            <a:spAutoFit/>
          </a:bodyPr>
          <a:lstStyle/>
          <a:p>
            <a:r>
              <a:rPr lang="en-US" sz="4800" b="1">
                <a:solidFill>
                  <a:srgbClr val="FFFFFF"/>
                </a:solidFill>
              </a:rPr>
              <a:t> Our Next Steps</a:t>
            </a:r>
          </a:p>
        </p:txBody>
      </p:sp>
      <p:pic>
        <p:nvPicPr>
          <p:cNvPr id="2" name="Picture 1" descr="A picture containing schematic&#10;&#10;Description automatically generated">
            <a:extLst>
              <a:ext uri="{FF2B5EF4-FFF2-40B4-BE49-F238E27FC236}">
                <a16:creationId xmlns:a16="http://schemas.microsoft.com/office/drawing/2014/main" id="{6049AE9F-A704-2815-113F-D48338C8B401}"/>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363351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Section Slide Dark Blue">
    <p:bg>
      <p:bgPr>
        <a:solidFill>
          <a:srgbClr val="0C255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D705B3-09EB-3A49-1136-3E66A523C9AF}"/>
              </a:ext>
            </a:extLst>
          </p:cNvPr>
          <p:cNvSpPr txBox="1"/>
          <p:nvPr userDrawn="1"/>
        </p:nvSpPr>
        <p:spPr>
          <a:xfrm>
            <a:off x="876299" y="1860607"/>
            <a:ext cx="8415185" cy="830997"/>
          </a:xfrm>
          <a:prstGeom prst="rect">
            <a:avLst/>
          </a:prstGeom>
          <a:noFill/>
        </p:spPr>
        <p:txBody>
          <a:bodyPr wrap="square" rtlCol="0">
            <a:spAutoFit/>
          </a:bodyPr>
          <a:lstStyle/>
          <a:p>
            <a:r>
              <a:rPr lang="en-US" sz="4800" b="1">
                <a:solidFill>
                  <a:srgbClr val="FFFFFF"/>
                </a:solidFill>
              </a:rPr>
              <a:t>Our Strengths  |  </a:t>
            </a:r>
            <a:r>
              <a:rPr lang="en-US" sz="4800" b="0">
                <a:solidFill>
                  <a:srgbClr val="FFFFFF"/>
                </a:solidFill>
              </a:rPr>
              <a:t>Overview</a:t>
            </a:r>
          </a:p>
        </p:txBody>
      </p:sp>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chematic&#10;&#10;Description automatically generated">
            <a:extLst>
              <a:ext uri="{FF2B5EF4-FFF2-40B4-BE49-F238E27FC236}">
                <a16:creationId xmlns:a16="http://schemas.microsoft.com/office/drawing/2014/main" id="{6062027B-5179-EAEC-9066-81B4A78BE658}"/>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3501970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Section Slide Dark Blue">
    <p:bg>
      <p:bgPr>
        <a:solidFill>
          <a:srgbClr val="0C255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D705B3-09EB-3A49-1136-3E66A523C9AF}"/>
              </a:ext>
            </a:extLst>
          </p:cNvPr>
          <p:cNvSpPr txBox="1"/>
          <p:nvPr userDrawn="1"/>
        </p:nvSpPr>
        <p:spPr>
          <a:xfrm>
            <a:off x="876299" y="1860607"/>
            <a:ext cx="9585416" cy="830997"/>
          </a:xfrm>
          <a:prstGeom prst="rect">
            <a:avLst/>
          </a:prstGeom>
          <a:noFill/>
        </p:spPr>
        <p:txBody>
          <a:bodyPr wrap="square" rtlCol="0">
            <a:spAutoFit/>
          </a:bodyPr>
          <a:lstStyle/>
          <a:p>
            <a:r>
              <a:rPr lang="en-US" sz="4800" b="1">
                <a:solidFill>
                  <a:srgbClr val="FFFFFF"/>
                </a:solidFill>
              </a:rPr>
              <a:t>Our Challenges  |  </a:t>
            </a:r>
            <a:r>
              <a:rPr lang="en-US" sz="4800" b="0">
                <a:solidFill>
                  <a:srgbClr val="FFFFFF"/>
                </a:solidFill>
              </a:rPr>
              <a:t>Overview</a:t>
            </a:r>
          </a:p>
        </p:txBody>
      </p:sp>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chematic&#10;&#10;Description automatically generated">
            <a:extLst>
              <a:ext uri="{FF2B5EF4-FFF2-40B4-BE49-F238E27FC236}">
                <a16:creationId xmlns:a16="http://schemas.microsoft.com/office/drawing/2014/main" id="{263E6BF8-F19E-1213-F447-4E2978DBF5D9}"/>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254397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Section Slide Dark Blue">
    <p:bg>
      <p:bgPr>
        <a:solidFill>
          <a:srgbClr val="0C255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6A29554-56AC-4F3B-F6DD-4EBBAD99595F}"/>
              </a:ext>
            </a:extLst>
          </p:cNvPr>
          <p:cNvSpPr txBox="1"/>
          <p:nvPr userDrawn="1"/>
        </p:nvSpPr>
        <p:spPr>
          <a:xfrm>
            <a:off x="876299" y="1860607"/>
            <a:ext cx="6985832" cy="830997"/>
          </a:xfrm>
          <a:prstGeom prst="rect">
            <a:avLst/>
          </a:prstGeom>
          <a:noFill/>
        </p:spPr>
        <p:txBody>
          <a:bodyPr wrap="square" rtlCol="0">
            <a:spAutoFit/>
          </a:bodyPr>
          <a:lstStyle/>
          <a:p>
            <a:r>
              <a:rPr lang="en-US" sz="4800" b="1">
                <a:solidFill>
                  <a:srgbClr val="FFFFFF"/>
                </a:solidFill>
              </a:rPr>
              <a:t>Discussion</a:t>
            </a:r>
          </a:p>
        </p:txBody>
      </p:sp>
      <p:pic>
        <p:nvPicPr>
          <p:cNvPr id="2" name="Picture 1" descr="A picture containing schematic&#10;&#10;Description automatically generated">
            <a:extLst>
              <a:ext uri="{FF2B5EF4-FFF2-40B4-BE49-F238E27FC236}">
                <a16:creationId xmlns:a16="http://schemas.microsoft.com/office/drawing/2014/main" id="{775337A0-01D4-73F3-778F-8E93A89B55B3}"/>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4052341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Section Slide Dark Blue">
    <p:bg>
      <p:bgPr>
        <a:solidFill>
          <a:srgbClr val="0C255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6A29554-56AC-4F3B-F6DD-4EBBAD99595F}"/>
              </a:ext>
            </a:extLst>
          </p:cNvPr>
          <p:cNvSpPr txBox="1"/>
          <p:nvPr userDrawn="1"/>
        </p:nvSpPr>
        <p:spPr>
          <a:xfrm>
            <a:off x="876299" y="1860607"/>
            <a:ext cx="6985832" cy="830997"/>
          </a:xfrm>
          <a:prstGeom prst="rect">
            <a:avLst/>
          </a:prstGeom>
          <a:noFill/>
        </p:spPr>
        <p:txBody>
          <a:bodyPr wrap="square" rtlCol="0">
            <a:spAutoFit/>
          </a:bodyPr>
          <a:lstStyle/>
          <a:p>
            <a:r>
              <a:rPr lang="en-US" sz="4800" b="1">
                <a:solidFill>
                  <a:srgbClr val="FFFFFF"/>
                </a:solidFill>
              </a:rPr>
              <a:t>Thank you</a:t>
            </a:r>
          </a:p>
        </p:txBody>
      </p:sp>
      <p:pic>
        <p:nvPicPr>
          <p:cNvPr id="2" name="Picture 1" descr="A picture containing schematic&#10;&#10;Description automatically generated">
            <a:extLst>
              <a:ext uri="{FF2B5EF4-FFF2-40B4-BE49-F238E27FC236}">
                <a16:creationId xmlns:a16="http://schemas.microsoft.com/office/drawing/2014/main" id="{F599E621-F75C-5AB5-B04A-49CCF4B6D932}"/>
              </a:ext>
            </a:extLst>
          </p:cNvPr>
          <p:cNvPicPr>
            <a:picLocks noChangeAspect="1"/>
          </p:cNvPicPr>
          <p:nvPr userDrawn="1"/>
        </p:nvPicPr>
        <p:blipFill>
          <a:blip r:embed="rId2"/>
          <a:stretch>
            <a:fillRect/>
          </a:stretch>
        </p:blipFill>
        <p:spPr>
          <a:xfrm>
            <a:off x="9221638" y="5997273"/>
            <a:ext cx="2727706" cy="860727"/>
          </a:xfrm>
          <a:prstGeom prst="rect">
            <a:avLst/>
          </a:prstGeom>
        </p:spPr>
      </p:pic>
      <p:sp>
        <p:nvSpPr>
          <p:cNvPr id="3" name="TextBox 2">
            <a:extLst>
              <a:ext uri="{FF2B5EF4-FFF2-40B4-BE49-F238E27FC236}">
                <a16:creationId xmlns:a16="http://schemas.microsoft.com/office/drawing/2014/main" id="{ED2C58F2-AE34-1067-6464-57AB12E68CF2}"/>
              </a:ext>
            </a:extLst>
          </p:cNvPr>
          <p:cNvSpPr txBox="1"/>
          <p:nvPr userDrawn="1"/>
        </p:nvSpPr>
        <p:spPr>
          <a:xfrm>
            <a:off x="10185964" y="203244"/>
            <a:ext cx="1846810" cy="1200329"/>
          </a:xfrm>
          <a:prstGeom prst="rect">
            <a:avLst/>
          </a:prstGeom>
          <a:noFill/>
        </p:spPr>
        <p:txBody>
          <a:bodyPr wrap="square" rtlCol="0">
            <a:spAutoFit/>
          </a:bodyPr>
          <a:lstStyle/>
          <a:p>
            <a:pPr algn="ctr"/>
            <a:r>
              <a:rPr lang="en-US">
                <a:solidFill>
                  <a:schemeClr val="bg1"/>
                </a:solidFill>
              </a:rPr>
              <a:t>Insert unit or organizational logo/photo about here</a:t>
            </a:r>
          </a:p>
        </p:txBody>
      </p:sp>
    </p:spTree>
    <p:extLst>
      <p:ext uri="{BB962C8B-B14F-4D97-AF65-F5344CB8AC3E}">
        <p14:creationId xmlns:p14="http://schemas.microsoft.com/office/powerpoint/2010/main" val="578969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Slide | Image, Graphic, Table_op2">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BF430B-9202-EC22-1608-69D987473C2D}"/>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A5F60F4-80D8-FEE0-1DFC-79BED1D17709}"/>
              </a:ext>
            </a:extLst>
          </p:cNvPr>
          <p:cNvSpPr txBox="1"/>
          <p:nvPr userDrawn="1"/>
        </p:nvSpPr>
        <p:spPr>
          <a:xfrm>
            <a:off x="331298" y="1680549"/>
            <a:ext cx="11528611"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 typeface="Wingdings" panose="05000000000000000000" pitchFamily="2" charset="2"/>
              <a:buNone/>
              <a:tabLst/>
              <a:defRPr/>
            </a:pPr>
            <a:r>
              <a:rPr lang="en-US" sz="1600" b="0" i="0">
                <a:latin typeface="Arial" panose="020B0604020202020204" pitchFamily="34" charset="0"/>
                <a:cs typeface="Arial" panose="020B0604020202020204" pitchFamily="34" charset="0"/>
              </a:rPr>
              <a:t>The DEOCS Unit/Organization Brief </a:t>
            </a:r>
            <a:r>
              <a:rPr lang="en-US" sz="1600" b="0" i="0">
                <a:solidFill>
                  <a:schemeClr val="tx1"/>
                </a:solidFill>
                <a:latin typeface="Arial" panose="020B0604020202020204" pitchFamily="34" charset="0"/>
                <a:cs typeface="Arial" panose="020B0604020202020204" pitchFamily="34" charset="0"/>
              </a:rPr>
              <a:t>Te</a:t>
            </a:r>
            <a:r>
              <a:rPr lang="en-US" sz="1600" b="0" i="0">
                <a:latin typeface="Arial" panose="020B0604020202020204" pitchFamily="34" charset="0"/>
                <a:cs typeface="Arial" panose="020B0604020202020204" pitchFamily="34" charset="0"/>
              </a:rPr>
              <a:t>mplate is provided for unit commanders and organizational leaders conducting a DEOCS as part of a Command Climate Assessment. You can use it to help design a presentation for your DEOCS results. When using this template, please refer to the following guidelines:</a:t>
            </a:r>
            <a:endParaRPr lang="en-US" sz="1200" b="0" i="0">
              <a:latin typeface="Arial" panose="020B0604020202020204" pitchFamily="34" charset="0"/>
              <a:cs typeface="Arial" panose="020B0604020202020204" pitchFamily="34" charset="0"/>
            </a:endParaRP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b="0" i="0">
                <a:solidFill>
                  <a:schemeClr val="tx1"/>
                </a:solidFill>
                <a:latin typeface="Arial" panose="020B0604020202020204" pitchFamily="34" charset="0"/>
                <a:cs typeface="Arial" panose="020B0604020202020204" pitchFamily="34" charset="0"/>
              </a:rPr>
              <a:t>As per DoDI 6400.11, prior to presenting DEOCS results to your unit/organization, meet with </a:t>
            </a:r>
            <a:r>
              <a:rPr lang="en-US" sz="1600" b="1" i="0">
                <a:solidFill>
                  <a:schemeClr val="tx1"/>
                </a:solidFill>
                <a:latin typeface="Arial" panose="020B0604020202020204" pitchFamily="34" charset="0"/>
                <a:cs typeface="Arial" panose="020B0604020202020204" pitchFamily="34" charset="0"/>
              </a:rPr>
              <a:t>Integrated Primary Prevention Workforce (IPPW)</a:t>
            </a:r>
            <a:r>
              <a:rPr lang="en-US" sz="1600" b="0" i="0">
                <a:solidFill>
                  <a:schemeClr val="tx1"/>
                </a:solidFill>
                <a:latin typeface="Arial" panose="020B0604020202020204" pitchFamily="34" charset="0"/>
                <a:cs typeface="Arial" panose="020B0604020202020204" pitchFamily="34" charset="0"/>
              </a:rPr>
              <a:t> personnel to assist with interpreting the results and discuss other relevant information. </a:t>
            </a:r>
            <a:endParaRPr lang="en-US" sz="1600" b="0" i="0">
              <a:latin typeface="Arial" panose="020B0604020202020204" pitchFamily="34" charset="0"/>
              <a:cs typeface="Arial" panose="020B0604020202020204" pitchFamily="34" charset="0"/>
            </a:endParaRP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Most slides are editable and allow you to insert your unit’s/organization’s own information in the place of placeholder content and/or instructions. </a:t>
            </a: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This is intended to be a helpful tool. You are free to deviate from the guidance provided as you feel is appropriate. </a:t>
            </a: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a:latin typeface="Arial" panose="020B0604020202020204" pitchFamily="34" charset="0"/>
                <a:cs typeface="Arial" panose="020B0604020202020204" pitchFamily="34" charset="0"/>
              </a:rPr>
              <a:t>Not all slides may be necessary for/applicable to every unit, organization, or Service component.</a:t>
            </a:r>
            <a:endParaRPr lang="en-US" sz="1600" b="0" i="0">
              <a:latin typeface="Arial" panose="020B0604020202020204" pitchFamily="34" charset="0"/>
              <a:cs typeface="Arial" panose="020B0604020202020204" pitchFamily="34" charset="0"/>
            </a:endParaRPr>
          </a:p>
          <a:p>
            <a:pPr marL="685800" indent="-284163">
              <a:lnSpc>
                <a:spcPct val="100000"/>
              </a:lnSpc>
              <a:spcBef>
                <a:spcPts val="0"/>
              </a:spcBef>
              <a:spcAft>
                <a:spcPts val="400"/>
              </a:spcAft>
              <a:buFont typeface="Arial" panose="020B0604020202020204" pitchFamily="34" charset="0"/>
              <a:buChar char="•"/>
            </a:pPr>
            <a:r>
              <a:rPr lang="en-US" sz="1600">
                <a:latin typeface="Arial" panose="020B0604020202020204" pitchFamily="34" charset="0"/>
                <a:cs typeface="Arial" panose="020B0604020202020204" pitchFamily="34" charset="0"/>
              </a:rPr>
              <a:t>The logical ordering of slides may also differ across units, organizations, and Services.</a:t>
            </a: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a:latin typeface="Arial" panose="020B0604020202020204" pitchFamily="34" charset="0"/>
                <a:cs typeface="Arial" panose="020B0604020202020204" pitchFamily="34" charset="0"/>
              </a:rPr>
              <a:t>Please consult/incorporate any Service-specific requirements for briefing your DEOCS results.</a:t>
            </a:r>
          </a:p>
          <a:p>
            <a:pPr marL="685800" indent="-284163">
              <a:lnSpc>
                <a:spcPct val="100000"/>
              </a:lnSpc>
              <a:spcBef>
                <a:spcPts val="0"/>
              </a:spcBef>
              <a:spcAft>
                <a:spcPts val="400"/>
              </a:spcAft>
              <a:buFont typeface="Arial" panose="020B0604020202020204" pitchFamily="34" charset="0"/>
              <a:buChar char="•"/>
            </a:pPr>
            <a:r>
              <a:rPr lang="en-US" sz="1600">
                <a:latin typeface="Arial" panose="020B0604020202020204" pitchFamily="34" charset="0"/>
                <a:cs typeface="Arial" panose="020B0604020202020204" pitchFamily="34" charset="0"/>
              </a:rPr>
              <a:t>Include the Factor Rating Alert icon      on slides for factors flagged in your report.      </a:t>
            </a:r>
            <a:endParaRPr lang="en-US" sz="1600">
              <a:highlight>
                <a:srgbClr val="FFFF00"/>
              </a:highlight>
              <a:latin typeface="Arial" panose="020B0604020202020204" pitchFamily="34" charset="0"/>
              <a:cs typeface="Arial" panose="020B0604020202020204" pitchFamily="34" charset="0"/>
            </a:endParaRPr>
          </a:p>
          <a:p>
            <a:pPr marL="685800" indent="-284163">
              <a:lnSpc>
                <a:spcPct val="100000"/>
              </a:lnSpc>
              <a:spcBef>
                <a:spcPts val="0"/>
              </a:spcBef>
              <a:spcAft>
                <a:spcPts val="400"/>
              </a:spcAft>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For information regarding interpreting climate factors and/or additional materials to assist with your DEOCS report, visit the “Assessment to Solutions” website at </a:t>
            </a:r>
            <a:r>
              <a:rPr lang="en-US" sz="160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https://www.defenseculture.mil/Assessment-to-Solutions/A2S-Home/</a:t>
            </a:r>
            <a:r>
              <a:rPr lang="en-US" sz="1600">
                <a:solidFill>
                  <a:schemeClr val="tx1"/>
                </a:solidFill>
                <a:latin typeface="Arial" panose="020B0604020202020204" pitchFamily="34" charset="0"/>
                <a:cs typeface="Arial" panose="020B0604020202020204" pitchFamily="34" charset="0"/>
              </a:rPr>
              <a:t>. </a:t>
            </a: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b="0" i="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DEOCS User Support Team at DEOCS_Support@forsmarsh.com.</a:t>
            </a:r>
            <a:endParaRPr lang="en-US" sz="1600" b="1">
              <a:solidFill>
                <a:schemeClr val="tx1"/>
              </a:solidFill>
              <a:latin typeface="Arial" panose="020B0604020202020204" pitchFamily="34" charset="0"/>
              <a:cs typeface="Arial" panose="020B0604020202020204" pitchFamily="34" charset="0"/>
            </a:endParaRPr>
          </a:p>
        </p:txBody>
      </p:sp>
      <p:sp>
        <p:nvSpPr>
          <p:cNvPr id="12" name="Rectangle 5">
            <a:extLst>
              <a:ext uri="{FF2B5EF4-FFF2-40B4-BE49-F238E27FC236}">
                <a16:creationId xmlns:a16="http://schemas.microsoft.com/office/drawing/2014/main" id="{705A90A0-273C-1404-C1CC-A335039E8941}"/>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13" name="TextBox 12">
            <a:extLst>
              <a:ext uri="{FF2B5EF4-FFF2-40B4-BE49-F238E27FC236}">
                <a16:creationId xmlns:a16="http://schemas.microsoft.com/office/drawing/2014/main" id="{5E75AF5E-DA4E-6D0E-D4B2-26A2B362028E}"/>
              </a:ext>
            </a:extLst>
          </p:cNvPr>
          <p:cNvSpPr txBox="1"/>
          <p:nvPr userDrawn="1"/>
        </p:nvSpPr>
        <p:spPr>
          <a:xfrm>
            <a:off x="-792" y="-11083"/>
            <a:ext cx="12192792" cy="646331"/>
          </a:xfrm>
          <a:prstGeom prst="rect">
            <a:avLst/>
          </a:prstGeom>
          <a:noFill/>
        </p:spPr>
        <p:txBody>
          <a:bodyPr wrap="square" rtlCol="0">
            <a:spAutoFit/>
          </a:bodyPr>
          <a:lstStyle/>
          <a:p>
            <a:pPr algn="ctr"/>
            <a:r>
              <a:rPr lang="en-US" b="0">
                <a:solidFill>
                  <a:srgbClr val="FFFF00"/>
                </a:solidFill>
              </a:rPr>
              <a:t>Template Tutorial Slide</a:t>
            </a:r>
          </a:p>
          <a:p>
            <a:pPr algn="ctr"/>
            <a:r>
              <a:rPr lang="en-US" b="0">
                <a:solidFill>
                  <a:srgbClr val="FFFF00"/>
                </a:solidFill>
              </a:rPr>
              <a:t>Delete prior to presenting/distributing.</a:t>
            </a:r>
            <a:endParaRPr lang="en-US" b="1">
              <a:solidFill>
                <a:srgbClr val="FFFF00"/>
              </a:solidFill>
            </a:endParaRPr>
          </a:p>
        </p:txBody>
      </p:sp>
      <p:sp>
        <p:nvSpPr>
          <p:cNvPr id="14" name="Rectangle 13">
            <a:extLst>
              <a:ext uri="{FF2B5EF4-FFF2-40B4-BE49-F238E27FC236}">
                <a16:creationId xmlns:a16="http://schemas.microsoft.com/office/drawing/2014/main" id="{262CADAF-98C9-F62C-6C64-87B82E15FB07}"/>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F42346F-36C2-DA50-36A5-83F9BD271596}"/>
              </a:ext>
            </a:extLst>
          </p:cNvPr>
          <p:cNvSpPr txBox="1"/>
          <p:nvPr userDrawn="1"/>
        </p:nvSpPr>
        <p:spPr>
          <a:xfrm>
            <a:off x="746572" y="777240"/>
            <a:ext cx="6095741"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How to Use This Slide Deck</a:t>
            </a:r>
          </a:p>
        </p:txBody>
      </p:sp>
      <p:pic>
        <p:nvPicPr>
          <p:cNvPr id="3" name="Picture 2" descr="Icon&#10;&#10;Description automatically generated">
            <a:extLst>
              <a:ext uri="{FF2B5EF4-FFF2-40B4-BE49-F238E27FC236}">
                <a16:creationId xmlns:a16="http://schemas.microsoft.com/office/drawing/2014/main" id="{AA377586-EFC5-4130-15BC-5626AE4009F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3028" y="4154250"/>
            <a:ext cx="309924" cy="309924"/>
          </a:xfrm>
          <a:prstGeom prst="rect">
            <a:avLst/>
          </a:prstGeom>
          <a:noFill/>
          <a:ln>
            <a:noFill/>
          </a:ln>
        </p:spPr>
      </p:pic>
    </p:spTree>
    <p:extLst>
      <p:ext uri="{BB962C8B-B14F-4D97-AF65-F5344CB8AC3E}">
        <p14:creationId xmlns:p14="http://schemas.microsoft.com/office/powerpoint/2010/main" val="16932051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ontent Slide | Image, Graphic, Table_op2">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BF430B-9202-EC22-1608-69D987473C2D}"/>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A5F60F4-80D8-FEE0-1DFC-79BED1D17709}"/>
              </a:ext>
            </a:extLst>
          </p:cNvPr>
          <p:cNvSpPr txBox="1"/>
          <p:nvPr userDrawn="1"/>
        </p:nvSpPr>
        <p:spPr>
          <a:xfrm>
            <a:off x="331298" y="1617816"/>
            <a:ext cx="11528611" cy="47012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lang="en-US" sz="1600" b="0" i="0" u="none" dirty="0">
                <a:latin typeface="Arial" panose="020B0604020202020204" pitchFamily="34" charset="0"/>
                <a:cs typeface="Arial" panose="020B0604020202020204" pitchFamily="34" charset="0"/>
              </a:rPr>
              <a:t>Share your DEOCS results </a:t>
            </a:r>
            <a:r>
              <a:rPr lang="en-US" sz="1600" b="0" i="0" dirty="0">
                <a:latin typeface="Arial" panose="020B0604020202020204" pitchFamily="34" charset="0"/>
                <a:cs typeface="Arial" panose="020B0604020202020204" pitchFamily="34" charset="0"/>
              </a:rPr>
              <a:t>with your leadership and the members of your unit/organization </a:t>
            </a:r>
            <a:r>
              <a:rPr lang="en-US" sz="1600" b="1" i="0" u="sng" dirty="0">
                <a:latin typeface="Arial" panose="020B0604020202020204" pitchFamily="34" charset="0"/>
                <a:cs typeface="Arial" panose="020B0604020202020204" pitchFamily="34" charset="0"/>
              </a:rPr>
              <a:t>before taking action</a:t>
            </a:r>
            <a:r>
              <a:rPr lang="en-US" sz="1600" b="0" i="0" dirty="0">
                <a:latin typeface="Arial" panose="020B0604020202020204" pitchFamily="34" charset="0"/>
                <a:cs typeface="Arial" panose="020B0604020202020204" pitchFamily="34" charset="0"/>
              </a:rPr>
              <a:t>. Keep in mind that some information presented in your DEOCS results is sensitive and may not be appropriate to share with everyone in your unit. </a:t>
            </a:r>
            <a:r>
              <a:rPr lang="en-US" sz="1600" b="1" i="0" u="sng" dirty="0">
                <a:latin typeface="Arial" panose="020B0604020202020204" pitchFamily="34" charset="0"/>
                <a:cs typeface="Arial" panose="020B0604020202020204" pitchFamily="34" charset="0"/>
              </a:rPr>
              <a:t>Caution and discretion are</a:t>
            </a:r>
            <a:r>
              <a:rPr lang="en-US" sz="1600" b="1" u="sng" dirty="0">
                <a:latin typeface="Arial" panose="020B0604020202020204" pitchFamily="34" charset="0"/>
                <a:cs typeface="Arial" panose="020B0604020202020204" pitchFamily="34" charset="0"/>
              </a:rPr>
              <a:t> strongly urged</a:t>
            </a:r>
            <a:r>
              <a:rPr lang="en-US" sz="1600" b="0" u="none" dirty="0">
                <a:latin typeface="Arial" panose="020B0604020202020204" pitchFamily="34" charset="0"/>
                <a:cs typeface="Arial" panose="020B0604020202020204" pitchFamily="34" charset="0"/>
              </a:rPr>
              <a:t>, as </a:t>
            </a:r>
            <a:r>
              <a:rPr lang="en-US" sz="1600" dirty="0">
                <a:latin typeface="Arial" panose="020B0604020202020204" pitchFamily="34" charset="0"/>
                <a:cs typeface="Arial" panose="020B0604020202020204" pitchFamily="34" charset="0"/>
              </a:rPr>
              <a:t>sharing some results may make individuals identifiable and potentially expose them to unfavorable evaluations or treatment. Sensitive results should be shared privately, in a setting similar to a performance evaluation. </a:t>
            </a:r>
          </a:p>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lang="en-US" sz="1600" dirty="0">
                <a:latin typeface="Arial" panose="020B0604020202020204" pitchFamily="34" charset="0"/>
                <a:cs typeface="Arial" panose="020B0604020202020204" pitchFamily="34" charset="0"/>
              </a:rPr>
              <a:t>It is strongly recommended that the following results </a:t>
            </a:r>
            <a:r>
              <a:rPr lang="en-US" sz="1600" b="1" u="sng" dirty="0">
                <a:latin typeface="Arial" panose="020B0604020202020204" pitchFamily="34" charset="0"/>
                <a:cs typeface="Arial" panose="020B0604020202020204" pitchFamily="34" charset="0"/>
              </a:rPr>
              <a:t>not</a:t>
            </a:r>
            <a:r>
              <a:rPr lang="en-US" sz="1600" dirty="0">
                <a:latin typeface="Arial" panose="020B0604020202020204" pitchFamily="34" charset="0"/>
                <a:cs typeface="Arial" panose="020B0604020202020204" pitchFamily="34" charset="0"/>
              </a:rPr>
              <a:t> be shared in any unit-/organization-wide debriefs: </a:t>
            </a:r>
          </a:p>
          <a:p>
            <a:pPr marL="685800" lvl="1" indent="-228600">
              <a:lnSpc>
                <a:spcPct val="100000"/>
              </a:lnSpc>
              <a:spcBef>
                <a:spcPts val="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Leadership Support – Ratings by Paygrade of Immediate Supervisor</a:t>
            </a:r>
          </a:p>
          <a:p>
            <a:pPr marL="685800" lvl="1" indent="-228600">
              <a:lnSpc>
                <a:spcPct val="100000"/>
              </a:lnSpc>
              <a:spcBef>
                <a:spcPts val="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Transformational Leadership – Ratings for Senior NCO/SEL</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Passive Leadership – Ratings for Senior NCO/SEL</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Toxic Leadership – Ratings for Senior NCO/SEL and Ratings by Paygrade of Immediate Supervisor</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Any custom questions included in the survey that asked participants to evaluate unique individuals/leaders.</a:t>
            </a:r>
          </a:p>
          <a:p>
            <a:pPr marL="685800" marR="0" lvl="1" indent="-2286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Actual comments from your DEOCS written comments report.</a:t>
            </a:r>
          </a:p>
          <a:p>
            <a:pPr marL="0" indent="0">
              <a:lnSpc>
                <a:spcPct val="100000"/>
              </a:lnSpc>
              <a:spcBef>
                <a:spcPts val="0"/>
              </a:spcBef>
              <a:spcAft>
                <a:spcPts val="300"/>
              </a:spcAft>
              <a:buFont typeface="Arial" panose="020B0604020202020204" pitchFamily="34" charset="0"/>
              <a:buNone/>
            </a:pPr>
            <a:r>
              <a:rPr lang="en-US" sz="1600" dirty="0">
                <a:latin typeface="Arial" panose="020B0604020202020204" pitchFamily="34" charset="0"/>
                <a:cs typeface="Arial" panose="020B0604020202020204" pitchFamily="34" charset="0"/>
              </a:rPr>
              <a:t>If your organization only has a small number of immediate supervisors, do </a:t>
            </a:r>
            <a:r>
              <a:rPr lang="en-US" sz="1600" b="1" u="sng" dirty="0">
                <a:latin typeface="Arial" panose="020B0604020202020204" pitchFamily="34" charset="0"/>
                <a:cs typeface="Arial" panose="020B0604020202020204" pitchFamily="34" charset="0"/>
              </a:rPr>
              <a:t>not</a:t>
            </a:r>
            <a:r>
              <a:rPr lang="en-US" sz="1600" dirty="0">
                <a:latin typeface="Arial" panose="020B0604020202020204" pitchFamily="34" charset="0"/>
                <a:cs typeface="Arial" panose="020B0604020202020204" pitchFamily="34" charset="0"/>
              </a:rPr>
              <a:t> share the following results:</a:t>
            </a:r>
          </a:p>
          <a:p>
            <a:pPr marL="685800" lvl="1" indent="-228600">
              <a:lnSpc>
                <a:spcPct val="100000"/>
              </a:lnSpc>
              <a:spcBef>
                <a:spcPts val="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Leadership Support – Ratings for All Immediate Supervisors</a:t>
            </a:r>
          </a:p>
          <a:p>
            <a:pPr marL="685800" lvl="1" indent="-228600">
              <a:lnSpc>
                <a:spcPct val="100000"/>
              </a:lnSpc>
              <a:spcBef>
                <a:spcPts val="0"/>
              </a:spcBef>
              <a:spcAft>
                <a:spcPts val="300"/>
              </a:spcAft>
              <a:buFont typeface="Arial" panose="020B0604020202020204" pitchFamily="34" charset="0"/>
              <a:buChar char="•"/>
            </a:pPr>
            <a:r>
              <a:rPr lang="en-US" sz="1600" dirty="0">
                <a:latin typeface="Arial" panose="020B0604020202020204" pitchFamily="34" charset="0"/>
                <a:cs typeface="Arial" panose="020B0604020202020204" pitchFamily="34" charset="0"/>
              </a:rPr>
              <a:t>Toxic Leadership – Ratings for All Immediate Supervisors</a:t>
            </a:r>
          </a:p>
          <a:p>
            <a:pPr marL="0" indent="0">
              <a:lnSpc>
                <a:spcPct val="100000"/>
              </a:lnSpc>
              <a:spcBef>
                <a:spcPts val="0"/>
              </a:spcBef>
              <a:spcAft>
                <a:spcPts val="400"/>
              </a:spcAft>
              <a:buFont typeface="Arial" panose="020B0604020202020204" pitchFamily="34" charset="0"/>
              <a:buNone/>
            </a:pPr>
            <a:r>
              <a:rPr lang="en-US" sz="1600" b="0" u="none" dirty="0">
                <a:latin typeface="Arial" panose="020B0604020202020204" pitchFamily="34" charset="0"/>
                <a:cs typeface="Arial" panose="020B0604020202020204" pitchFamily="34" charset="0"/>
              </a:rPr>
              <a:t>We recommend caution before sharing any subgroup results with your organization members; if subgroups are small (e.g., fewer than 20 individuals) or show negative results, sharing these data may lead to stigmatization of those groups.</a:t>
            </a:r>
            <a:r>
              <a:rPr lang="en-US" sz="1600" dirty="0">
                <a:latin typeface="Arial" panose="020B0604020202020204" pitchFamily="34" charset="0"/>
                <a:cs typeface="Arial" panose="020B0604020202020204" pitchFamily="34" charset="0"/>
              </a:rPr>
              <a:t>   </a:t>
            </a:r>
          </a:p>
        </p:txBody>
      </p:sp>
      <p:sp>
        <p:nvSpPr>
          <p:cNvPr id="12" name="Rectangle 5">
            <a:extLst>
              <a:ext uri="{FF2B5EF4-FFF2-40B4-BE49-F238E27FC236}">
                <a16:creationId xmlns:a16="http://schemas.microsoft.com/office/drawing/2014/main" id="{705A90A0-273C-1404-C1CC-A335039E8941}"/>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13" name="TextBox 12">
            <a:extLst>
              <a:ext uri="{FF2B5EF4-FFF2-40B4-BE49-F238E27FC236}">
                <a16:creationId xmlns:a16="http://schemas.microsoft.com/office/drawing/2014/main" id="{5E75AF5E-DA4E-6D0E-D4B2-26A2B362028E}"/>
              </a:ext>
            </a:extLst>
          </p:cNvPr>
          <p:cNvSpPr txBox="1"/>
          <p:nvPr userDrawn="1"/>
        </p:nvSpPr>
        <p:spPr>
          <a:xfrm>
            <a:off x="-792" y="-11083"/>
            <a:ext cx="12192792" cy="646331"/>
          </a:xfrm>
          <a:prstGeom prst="rect">
            <a:avLst/>
          </a:prstGeom>
          <a:noFill/>
        </p:spPr>
        <p:txBody>
          <a:bodyPr wrap="square" rtlCol="0">
            <a:spAutoFit/>
          </a:bodyPr>
          <a:lstStyle/>
          <a:p>
            <a:pPr algn="ctr"/>
            <a:r>
              <a:rPr lang="en-US" b="0">
                <a:solidFill>
                  <a:srgbClr val="FFFF00"/>
                </a:solidFill>
              </a:rPr>
              <a:t>Template Tutorial Slide</a:t>
            </a:r>
          </a:p>
          <a:p>
            <a:pPr algn="ctr"/>
            <a:r>
              <a:rPr lang="en-US" b="0">
                <a:solidFill>
                  <a:srgbClr val="FFFF00"/>
                </a:solidFill>
              </a:rPr>
              <a:t>Delete prior to presenting/distributing.</a:t>
            </a:r>
            <a:endParaRPr lang="en-US" b="1">
              <a:solidFill>
                <a:srgbClr val="FFFF00"/>
              </a:solidFill>
            </a:endParaRPr>
          </a:p>
        </p:txBody>
      </p:sp>
      <p:sp>
        <p:nvSpPr>
          <p:cNvPr id="14" name="Rectangle 13">
            <a:extLst>
              <a:ext uri="{FF2B5EF4-FFF2-40B4-BE49-F238E27FC236}">
                <a16:creationId xmlns:a16="http://schemas.microsoft.com/office/drawing/2014/main" id="{262CADAF-98C9-F62C-6C64-87B82E15FB07}"/>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F42346F-36C2-DA50-36A5-83F9BD271596}"/>
              </a:ext>
            </a:extLst>
          </p:cNvPr>
          <p:cNvSpPr txBox="1"/>
          <p:nvPr userDrawn="1"/>
        </p:nvSpPr>
        <p:spPr>
          <a:xfrm>
            <a:off x="746572" y="777240"/>
            <a:ext cx="10542422"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Sharing Your DEOCS Results</a:t>
            </a:r>
          </a:p>
        </p:txBody>
      </p:sp>
    </p:spTree>
    <p:extLst>
      <p:ext uri="{BB962C8B-B14F-4D97-AF65-F5344CB8AC3E}">
        <p14:creationId xmlns:p14="http://schemas.microsoft.com/office/powerpoint/2010/main" val="28429168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2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a:solidFill>
                  <a:srgbClr val="FFFF00"/>
                </a:solidFill>
              </a:rPr>
              <a:t>Template Tutorial Slide</a:t>
            </a:r>
          </a:p>
          <a:p>
            <a:pPr algn="ctr"/>
            <a:r>
              <a:rPr lang="en-US" b="0">
                <a:solidFill>
                  <a:srgbClr val="FFFF00"/>
                </a:solidFill>
              </a:rPr>
              <a:t>Delete prior to presenting/distributing.</a:t>
            </a:r>
            <a:endParaRPr lang="en-US" b="1">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1" y="777240"/>
            <a:ext cx="10603159"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DEOCS Participation</a:t>
            </a:r>
          </a:p>
        </p:txBody>
      </p:sp>
      <p:sp>
        <p:nvSpPr>
          <p:cNvPr id="16" name="TextBox 15">
            <a:extLst>
              <a:ext uri="{FF2B5EF4-FFF2-40B4-BE49-F238E27FC236}">
                <a16:creationId xmlns:a16="http://schemas.microsoft.com/office/drawing/2014/main" id="{C84EB58C-808A-DF03-2B3B-F70B5349DD84}"/>
              </a:ext>
            </a:extLst>
          </p:cNvPr>
          <p:cNvSpPr txBox="1"/>
          <p:nvPr userDrawn="1"/>
        </p:nvSpPr>
        <p:spPr>
          <a:xfrm>
            <a:off x="753369" y="5203413"/>
            <a:ext cx="10596361" cy="1077218"/>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graphics from your DEOCS Survey Results PDF Report or Interactive Dashboard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Add historical response rates, if available.</a:t>
            </a:r>
          </a:p>
        </p:txBody>
      </p:sp>
      <p:sp>
        <p:nvSpPr>
          <p:cNvPr id="14" name="Arrow: Right 13">
            <a:extLst>
              <a:ext uri="{FF2B5EF4-FFF2-40B4-BE49-F238E27FC236}">
                <a16:creationId xmlns:a16="http://schemas.microsoft.com/office/drawing/2014/main" id="{2014DEF3-0F21-366D-7609-4802F22AD454}"/>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23A5846-056C-6582-0F69-1075DFB0B3EB}"/>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24" name="TextBox 23">
            <a:extLst>
              <a:ext uri="{FF2B5EF4-FFF2-40B4-BE49-F238E27FC236}">
                <a16:creationId xmlns:a16="http://schemas.microsoft.com/office/drawing/2014/main" id="{A9A93508-554D-5098-3051-EB992EB8E8BB}"/>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pic>
        <p:nvPicPr>
          <p:cNvPr id="4" name="Picture 3">
            <a:extLst>
              <a:ext uri="{FF2B5EF4-FFF2-40B4-BE49-F238E27FC236}">
                <a16:creationId xmlns:a16="http://schemas.microsoft.com/office/drawing/2014/main" id="{888CA1D9-F1F8-2CCE-1595-8FED408B66AA}"/>
              </a:ext>
            </a:extLst>
          </p:cNvPr>
          <p:cNvPicPr>
            <a:picLocks noChangeAspect="1"/>
          </p:cNvPicPr>
          <p:nvPr userDrawn="1"/>
        </p:nvPicPr>
        <p:blipFill>
          <a:blip r:embed="rId2"/>
          <a:stretch>
            <a:fillRect/>
          </a:stretch>
        </p:blipFill>
        <p:spPr>
          <a:xfrm>
            <a:off x="619125" y="2367970"/>
            <a:ext cx="4876800" cy="2743200"/>
          </a:xfrm>
          <a:prstGeom prst="rect">
            <a:avLst/>
          </a:prstGeom>
          <a:ln>
            <a:solidFill>
              <a:schemeClr val="tx1"/>
            </a:solidFill>
          </a:ln>
        </p:spPr>
      </p:pic>
      <p:pic>
        <p:nvPicPr>
          <p:cNvPr id="8" name="Picture 7">
            <a:extLst>
              <a:ext uri="{FF2B5EF4-FFF2-40B4-BE49-F238E27FC236}">
                <a16:creationId xmlns:a16="http://schemas.microsoft.com/office/drawing/2014/main" id="{0FDF3DDF-C153-64E8-15EE-3EC2A66A1FA4}"/>
              </a:ext>
            </a:extLst>
          </p:cNvPr>
          <p:cNvPicPr>
            <a:picLocks noChangeAspect="1"/>
          </p:cNvPicPr>
          <p:nvPr userDrawn="1"/>
        </p:nvPicPr>
        <p:blipFill>
          <a:blip r:embed="rId3"/>
          <a:stretch>
            <a:fillRect/>
          </a:stretch>
        </p:blipFill>
        <p:spPr>
          <a:xfrm>
            <a:off x="6721477" y="2367970"/>
            <a:ext cx="4876800" cy="2743200"/>
          </a:xfrm>
          <a:prstGeom prst="rect">
            <a:avLst/>
          </a:prstGeom>
          <a:ln>
            <a:solidFill>
              <a:schemeClr val="tx1"/>
            </a:solidFill>
          </a:ln>
        </p:spPr>
      </p:pic>
    </p:spTree>
    <p:extLst>
      <p:ext uri="{BB962C8B-B14F-4D97-AF65-F5344CB8AC3E}">
        <p14:creationId xmlns:p14="http://schemas.microsoft.com/office/powerpoint/2010/main" val="3108942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_Content, Two Column w/ Icons_op2">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DDE1313-907D-C193-8163-154A9F38B10F}"/>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a:extLst>
              <a:ext uri="{FF2B5EF4-FFF2-40B4-BE49-F238E27FC236}">
                <a16:creationId xmlns:a16="http://schemas.microsoft.com/office/drawing/2014/main" id="{7022C4F6-1B53-5C78-1347-5B41926F7E00}"/>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17" name="TextBox 16">
            <a:extLst>
              <a:ext uri="{FF2B5EF4-FFF2-40B4-BE49-F238E27FC236}">
                <a16:creationId xmlns:a16="http://schemas.microsoft.com/office/drawing/2014/main" id="{A7F6CA9D-3D66-E218-D386-AE7D044507AA}"/>
              </a:ext>
            </a:extLst>
          </p:cNvPr>
          <p:cNvSpPr txBox="1"/>
          <p:nvPr userDrawn="1"/>
        </p:nvSpPr>
        <p:spPr>
          <a:xfrm>
            <a:off x="-792" y="-11083"/>
            <a:ext cx="12192792" cy="646331"/>
          </a:xfrm>
          <a:prstGeom prst="rect">
            <a:avLst/>
          </a:prstGeom>
          <a:noFill/>
        </p:spPr>
        <p:txBody>
          <a:bodyPr wrap="square" rtlCol="0">
            <a:spAutoFit/>
          </a:bodyPr>
          <a:lstStyle/>
          <a:p>
            <a:pPr algn="ctr"/>
            <a:r>
              <a:rPr lang="en-US" b="0">
                <a:solidFill>
                  <a:srgbClr val="FFFF00"/>
                </a:solidFill>
              </a:rPr>
              <a:t>Template Tutorial Slide</a:t>
            </a:r>
          </a:p>
          <a:p>
            <a:pPr algn="ctr"/>
            <a:r>
              <a:rPr lang="en-US" b="0">
                <a:solidFill>
                  <a:srgbClr val="FFFF00"/>
                </a:solidFill>
              </a:rPr>
              <a:t>Delete prior to presenting/distributing.</a:t>
            </a:r>
            <a:endParaRPr lang="en-US" b="1">
              <a:solidFill>
                <a:srgbClr val="FFFF00"/>
              </a:solidFill>
            </a:endParaRPr>
          </a:p>
        </p:txBody>
      </p:sp>
      <p:sp>
        <p:nvSpPr>
          <p:cNvPr id="18" name="Rectangle 17">
            <a:extLst>
              <a:ext uri="{FF2B5EF4-FFF2-40B4-BE49-F238E27FC236}">
                <a16:creationId xmlns:a16="http://schemas.microsoft.com/office/drawing/2014/main" id="{3AC328FB-CCEE-AAAF-BDCE-95AFD10388AB}"/>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ADBEF2B-46CE-05F0-3A55-26AE38A57C39}"/>
              </a:ext>
            </a:extLst>
          </p:cNvPr>
          <p:cNvSpPr txBox="1"/>
          <p:nvPr userDrawn="1"/>
        </p:nvSpPr>
        <p:spPr>
          <a:xfrm>
            <a:off x="746572" y="777240"/>
            <a:ext cx="11208248"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Multiple Factor Results</a:t>
            </a:r>
          </a:p>
        </p:txBody>
      </p:sp>
      <p:sp>
        <p:nvSpPr>
          <p:cNvPr id="26" name="TextBox 25">
            <a:extLst>
              <a:ext uri="{FF2B5EF4-FFF2-40B4-BE49-F238E27FC236}">
                <a16:creationId xmlns:a16="http://schemas.microsoft.com/office/drawing/2014/main" id="{DFF64E2A-57EF-8147-D406-861FC9646E61}"/>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latin typeface="Arial" panose="020B0604020202020204" pitchFamily="34" charset="0"/>
                <a:cs typeface="Arial" panose="020B0604020202020204" pitchFamily="34" charset="0"/>
              </a:rPr>
              <a:t>Template Slide</a:t>
            </a:r>
          </a:p>
        </p:txBody>
      </p:sp>
      <p:sp>
        <p:nvSpPr>
          <p:cNvPr id="30" name="Arrow: Right 29">
            <a:extLst>
              <a:ext uri="{FF2B5EF4-FFF2-40B4-BE49-F238E27FC236}">
                <a16:creationId xmlns:a16="http://schemas.microsoft.com/office/drawing/2014/main" id="{7D57811D-360B-0F07-9882-133E1BDD8073}"/>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17FAB60-5318-B3BA-62BA-A1F850035B57}"/>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p:txBody>
      </p:sp>
      <p:sp>
        <p:nvSpPr>
          <p:cNvPr id="36" name="TextBox 35">
            <a:extLst>
              <a:ext uri="{FF2B5EF4-FFF2-40B4-BE49-F238E27FC236}">
                <a16:creationId xmlns:a16="http://schemas.microsoft.com/office/drawing/2014/main" id="{D83699A6-E04E-4DB7-FAB3-835BC9AF9C0B}"/>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4" name="Rectangle 3">
            <a:extLst>
              <a:ext uri="{FF2B5EF4-FFF2-40B4-BE49-F238E27FC236}">
                <a16:creationId xmlns:a16="http://schemas.microsoft.com/office/drawing/2014/main" id="{F7F09283-0A97-149E-1653-0461B0DD7ECC}"/>
              </a:ext>
            </a:extLst>
          </p:cNvPr>
          <p:cNvSpPr/>
          <p:nvPr userDrawn="1"/>
        </p:nvSpPr>
        <p:spPr>
          <a:xfrm>
            <a:off x="7030277" y="4891378"/>
            <a:ext cx="572494" cy="198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B4EFD7A-D739-EF96-7853-3986616CE25A}"/>
              </a:ext>
            </a:extLst>
          </p:cNvPr>
          <p:cNvPicPr>
            <a:picLocks noChangeAspect="1"/>
          </p:cNvPicPr>
          <p:nvPr userDrawn="1"/>
        </p:nvPicPr>
        <p:blipFill>
          <a:blip r:embed="rId2"/>
          <a:stretch>
            <a:fillRect/>
          </a:stretch>
        </p:blipFill>
        <p:spPr>
          <a:xfrm>
            <a:off x="620107" y="2369994"/>
            <a:ext cx="4876800" cy="2743200"/>
          </a:xfrm>
          <a:prstGeom prst="rect">
            <a:avLst/>
          </a:prstGeom>
          <a:ln>
            <a:solidFill>
              <a:schemeClr val="tx1"/>
            </a:solidFill>
          </a:ln>
        </p:spPr>
      </p:pic>
      <p:pic>
        <p:nvPicPr>
          <p:cNvPr id="8" name="Picture 7">
            <a:extLst>
              <a:ext uri="{FF2B5EF4-FFF2-40B4-BE49-F238E27FC236}">
                <a16:creationId xmlns:a16="http://schemas.microsoft.com/office/drawing/2014/main" id="{6492A631-8B1C-CDA6-FE5D-7139996427C5}"/>
              </a:ext>
            </a:extLst>
          </p:cNvPr>
          <p:cNvPicPr>
            <a:picLocks noChangeAspect="1"/>
          </p:cNvPicPr>
          <p:nvPr userDrawn="1"/>
        </p:nvPicPr>
        <p:blipFill>
          <a:blip r:embed="rId3"/>
          <a:stretch>
            <a:fillRect/>
          </a:stretch>
        </p:blipFill>
        <p:spPr>
          <a:xfrm>
            <a:off x="6720495" y="2369994"/>
            <a:ext cx="4876800" cy="2743200"/>
          </a:xfrm>
          <a:prstGeom prst="rect">
            <a:avLst/>
          </a:prstGeom>
          <a:ln>
            <a:solidFill>
              <a:schemeClr val="tx1"/>
            </a:solidFill>
          </a:ln>
        </p:spPr>
      </p:pic>
    </p:spTree>
    <p:extLst>
      <p:ext uri="{BB962C8B-B14F-4D97-AF65-F5344CB8AC3E}">
        <p14:creationId xmlns:p14="http://schemas.microsoft.com/office/powerpoint/2010/main" val="3120094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0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a:solidFill>
                  <a:srgbClr val="FFFF00"/>
                </a:solidFill>
              </a:rPr>
              <a:t>Template Tutorial Slide</a:t>
            </a:r>
          </a:p>
          <a:p>
            <a:pPr algn="ctr"/>
            <a:r>
              <a:rPr lang="en-US" b="0">
                <a:solidFill>
                  <a:srgbClr val="FFFF00"/>
                </a:solidFill>
              </a:rPr>
              <a:t>Delete prior to presenting/distributing.</a:t>
            </a:r>
            <a:endParaRPr lang="en-US" b="1">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D5EF6A7-B9F3-B1CF-9AF7-EC7B9D71B58C}"/>
              </a:ext>
            </a:extLst>
          </p:cNvPr>
          <p:cNvSpPr txBox="1"/>
          <p:nvPr userDrawn="1"/>
        </p:nvSpPr>
        <p:spPr>
          <a:xfrm>
            <a:off x="746572" y="777240"/>
            <a:ext cx="11208248"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i="0">
                <a:solidFill>
                  <a:schemeClr val="bg1"/>
                </a:solidFill>
                <a:latin typeface="Arial" panose="020B0604020202020204" pitchFamily="34" charset="0"/>
                <a:cs typeface="Arial" panose="020B0604020202020204" pitchFamily="34" charset="0"/>
              </a:rPr>
              <a:t>Individual Factor Results (Overall)</a:t>
            </a:r>
            <a:endParaRPr lang="en-US" sz="2800" b="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3CB4FE0-5F19-9FE0-F256-3EC31D9AE11A}"/>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latin typeface="Arial" panose="020B0604020202020204" pitchFamily="34" charset="0"/>
                <a:cs typeface="Arial" panose="020B0604020202020204" pitchFamily="34" charset="0"/>
              </a:rPr>
              <a:t>Template Slide</a:t>
            </a:r>
          </a:p>
        </p:txBody>
      </p:sp>
      <p:sp>
        <p:nvSpPr>
          <p:cNvPr id="27" name="Arrow: Right 26">
            <a:extLst>
              <a:ext uri="{FF2B5EF4-FFF2-40B4-BE49-F238E27FC236}">
                <a16:creationId xmlns:a16="http://schemas.microsoft.com/office/drawing/2014/main" id="{08AA9736-14A8-076A-C0B5-672AA52B16EA}"/>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1DE67D-128C-A873-921E-3EB951331BC4}"/>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33" name="TextBox 32">
            <a:extLst>
              <a:ext uri="{FF2B5EF4-FFF2-40B4-BE49-F238E27FC236}">
                <a16:creationId xmlns:a16="http://schemas.microsoft.com/office/drawing/2014/main" id="{A56241F0-0AC3-4E90-4759-20EC5D7C7139}"/>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p:txBody>
      </p:sp>
      <p:pic>
        <p:nvPicPr>
          <p:cNvPr id="3" name="Picture 2">
            <a:extLst>
              <a:ext uri="{FF2B5EF4-FFF2-40B4-BE49-F238E27FC236}">
                <a16:creationId xmlns:a16="http://schemas.microsoft.com/office/drawing/2014/main" id="{EEB659FD-D48F-24F4-96A9-8B3C6C77693E}"/>
              </a:ext>
            </a:extLst>
          </p:cNvPr>
          <p:cNvPicPr>
            <a:picLocks noChangeAspect="1"/>
          </p:cNvPicPr>
          <p:nvPr userDrawn="1"/>
        </p:nvPicPr>
        <p:blipFill>
          <a:blip r:embed="rId2"/>
          <a:stretch>
            <a:fillRect/>
          </a:stretch>
        </p:blipFill>
        <p:spPr>
          <a:xfrm>
            <a:off x="616907" y="2372099"/>
            <a:ext cx="4876800" cy="2743200"/>
          </a:xfrm>
          <a:prstGeom prst="rect">
            <a:avLst/>
          </a:prstGeom>
          <a:ln>
            <a:solidFill>
              <a:schemeClr val="tx1"/>
            </a:solidFill>
          </a:ln>
        </p:spPr>
      </p:pic>
      <p:pic>
        <p:nvPicPr>
          <p:cNvPr id="6" name="Picture 5">
            <a:extLst>
              <a:ext uri="{FF2B5EF4-FFF2-40B4-BE49-F238E27FC236}">
                <a16:creationId xmlns:a16="http://schemas.microsoft.com/office/drawing/2014/main" id="{45334A90-BBE6-B710-48D8-CECC280B75D8}"/>
              </a:ext>
            </a:extLst>
          </p:cNvPr>
          <p:cNvPicPr>
            <a:picLocks noChangeAspect="1"/>
          </p:cNvPicPr>
          <p:nvPr userDrawn="1"/>
        </p:nvPicPr>
        <p:blipFill>
          <a:blip r:embed="rId3"/>
          <a:stretch>
            <a:fillRect/>
          </a:stretch>
        </p:blipFill>
        <p:spPr>
          <a:xfrm>
            <a:off x="6723695" y="2372099"/>
            <a:ext cx="4876800" cy="2743200"/>
          </a:xfrm>
          <a:prstGeom prst="rect">
            <a:avLst/>
          </a:prstGeom>
          <a:ln>
            <a:solidFill>
              <a:schemeClr val="tx1"/>
            </a:solidFill>
          </a:ln>
        </p:spPr>
      </p:pic>
    </p:spTree>
    <p:extLst>
      <p:ext uri="{BB962C8B-B14F-4D97-AF65-F5344CB8AC3E}">
        <p14:creationId xmlns:p14="http://schemas.microsoft.com/office/powerpoint/2010/main" val="3633937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Blue">
    <p:bg>
      <p:bgPr>
        <a:solidFill>
          <a:srgbClr val="0C2554"/>
        </a:solidFill>
        <a:effectLst/>
      </p:bgPr>
    </p:bg>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B4258328-BEFC-F240-8374-BA024E059E22}"/>
              </a:ext>
            </a:extLst>
          </p:cNvPr>
          <p:cNvSpPr>
            <a:spLocks noGrp="1"/>
          </p:cNvSpPr>
          <p:nvPr>
            <p:ph type="body" sz="quarter" idx="11" hasCustomPrompt="1"/>
          </p:nvPr>
        </p:nvSpPr>
        <p:spPr>
          <a:xfrm>
            <a:off x="848060" y="4453648"/>
            <a:ext cx="10524050" cy="563974"/>
          </a:xfrm>
        </p:spPr>
        <p:txBody>
          <a:bodyPr>
            <a:normAutofit/>
          </a:bodyPr>
          <a:lstStyle>
            <a:lvl1pPr marL="0" indent="0">
              <a:buNone/>
              <a:defRPr sz="3200" b="0">
                <a:solidFill>
                  <a:srgbClr val="FFFFFF"/>
                </a:solidFill>
              </a:defRPr>
            </a:lvl1pPr>
          </a:lstStyle>
          <a:p>
            <a:pPr lvl="0"/>
            <a:r>
              <a:rPr lang="en-US"/>
              <a:t>Unit/organization</a:t>
            </a:r>
          </a:p>
        </p:txBody>
      </p:sp>
      <p:sp>
        <p:nvSpPr>
          <p:cNvPr id="19" name="Text Placeholder 15">
            <a:extLst>
              <a:ext uri="{FF2B5EF4-FFF2-40B4-BE49-F238E27FC236}">
                <a16:creationId xmlns:a16="http://schemas.microsoft.com/office/drawing/2014/main" id="{6B64FC64-B460-F145-ABF3-8FCC63C437A3}"/>
              </a:ext>
            </a:extLst>
          </p:cNvPr>
          <p:cNvSpPr>
            <a:spLocks noGrp="1"/>
          </p:cNvSpPr>
          <p:nvPr>
            <p:ph type="body" sz="quarter" idx="13" hasCustomPrompt="1"/>
          </p:nvPr>
        </p:nvSpPr>
        <p:spPr>
          <a:xfrm>
            <a:off x="848059" y="5029470"/>
            <a:ext cx="7821604" cy="563974"/>
          </a:xfrm>
        </p:spPr>
        <p:txBody>
          <a:bodyPr anchor="b" anchorCtr="0">
            <a:normAutofit/>
          </a:bodyPr>
          <a:lstStyle>
            <a:lvl1pPr marL="0" indent="0">
              <a:buNone/>
              <a:defRPr sz="2400">
                <a:solidFill>
                  <a:schemeClr val="bg1"/>
                </a:solidFill>
              </a:defRPr>
            </a:lvl1pPr>
          </a:lstStyle>
          <a:p>
            <a:pPr lvl="0"/>
            <a:r>
              <a:rPr lang="en-US"/>
              <a:t>Unit commander’s/organization leader’s name</a:t>
            </a:r>
          </a:p>
        </p:txBody>
      </p:sp>
      <p:grpSp>
        <p:nvGrpSpPr>
          <p:cNvPr id="7" name="Group 6">
            <a:extLst>
              <a:ext uri="{FF2B5EF4-FFF2-40B4-BE49-F238E27FC236}">
                <a16:creationId xmlns:a16="http://schemas.microsoft.com/office/drawing/2014/main" id="{8C28D47D-D789-3D4B-9AC1-89AAAE947D0D}"/>
              </a:ext>
            </a:extLst>
          </p:cNvPr>
          <p:cNvGrpSpPr/>
          <p:nvPr userDrawn="1"/>
        </p:nvGrpSpPr>
        <p:grpSpPr>
          <a:xfrm>
            <a:off x="838906" y="5781383"/>
            <a:ext cx="5203915" cy="520263"/>
            <a:chOff x="-139483" y="5989415"/>
            <a:chExt cx="5203915" cy="520263"/>
          </a:xfrm>
        </p:grpSpPr>
        <p:sp>
          <p:nvSpPr>
            <p:cNvPr id="2" name="Rectangle 1">
              <a:extLst>
                <a:ext uri="{FF2B5EF4-FFF2-40B4-BE49-F238E27FC236}">
                  <a16:creationId xmlns:a16="http://schemas.microsoft.com/office/drawing/2014/main" id="{87A3913C-9378-104B-9B4C-E5CFC32741EB}"/>
                </a:ext>
              </a:extLst>
            </p:cNvPr>
            <p:cNvSpPr/>
            <p:nvPr userDrawn="1"/>
          </p:nvSpPr>
          <p:spPr>
            <a:xfrm rot="16200000">
              <a:off x="2010639" y="3839293"/>
              <a:ext cx="520263" cy="4820508"/>
            </a:xfrm>
            <a:custGeom>
              <a:avLst/>
              <a:gdLst>
                <a:gd name="connsiteX0" fmla="*/ 0 w 504497"/>
                <a:gd name="connsiteY0" fmla="*/ 0 h 3689131"/>
                <a:gd name="connsiteX1" fmla="*/ 504497 w 504497"/>
                <a:gd name="connsiteY1" fmla="*/ 0 h 3689131"/>
                <a:gd name="connsiteX2" fmla="*/ 504497 w 504497"/>
                <a:gd name="connsiteY2" fmla="*/ 3689131 h 3689131"/>
                <a:gd name="connsiteX3" fmla="*/ 0 w 504497"/>
                <a:gd name="connsiteY3" fmla="*/ 3689131 h 3689131"/>
                <a:gd name="connsiteX4" fmla="*/ 0 w 504497"/>
                <a:gd name="connsiteY4" fmla="*/ 0 h 3689131"/>
                <a:gd name="connsiteX0" fmla="*/ 0 w 520263"/>
                <a:gd name="connsiteY0" fmla="*/ 0 h 3689131"/>
                <a:gd name="connsiteX1" fmla="*/ 504497 w 520263"/>
                <a:gd name="connsiteY1" fmla="*/ 0 h 3689131"/>
                <a:gd name="connsiteX2" fmla="*/ 520263 w 520263"/>
                <a:gd name="connsiteY2" fmla="*/ 3294993 h 3689131"/>
                <a:gd name="connsiteX3" fmla="*/ 0 w 520263"/>
                <a:gd name="connsiteY3" fmla="*/ 3689131 h 3689131"/>
                <a:gd name="connsiteX4" fmla="*/ 0 w 520263"/>
                <a:gd name="connsiteY4" fmla="*/ 0 h 368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63" h="3689131">
                  <a:moveTo>
                    <a:pt x="0" y="0"/>
                  </a:moveTo>
                  <a:lnTo>
                    <a:pt x="504497" y="0"/>
                  </a:lnTo>
                  <a:cubicBezTo>
                    <a:pt x="509752" y="1098331"/>
                    <a:pt x="515008" y="2196662"/>
                    <a:pt x="520263" y="3294993"/>
                  </a:cubicBezTo>
                  <a:lnTo>
                    <a:pt x="0" y="3689131"/>
                  </a:lnTo>
                  <a:lnTo>
                    <a:pt x="0" y="0"/>
                  </a:lnTo>
                  <a:close/>
                </a:path>
              </a:pathLst>
            </a:custGeom>
            <a:solidFill>
              <a:srgbClr val="D22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FC3D5E-897B-244A-BE32-40B66E49C1D2}"/>
                </a:ext>
              </a:extLst>
            </p:cNvPr>
            <p:cNvSpPr/>
            <p:nvPr userDrawn="1"/>
          </p:nvSpPr>
          <p:spPr>
            <a:xfrm rot="16200000">
              <a:off x="4403724" y="5847250"/>
              <a:ext cx="513015" cy="808400"/>
            </a:xfrm>
            <a:custGeom>
              <a:avLst/>
              <a:gdLst>
                <a:gd name="connsiteX0" fmla="*/ 0 w 530198"/>
                <a:gd name="connsiteY0" fmla="*/ 0 h 222837"/>
                <a:gd name="connsiteX1" fmla="*/ 530198 w 530198"/>
                <a:gd name="connsiteY1" fmla="*/ 0 h 222837"/>
                <a:gd name="connsiteX2" fmla="*/ 530198 w 530198"/>
                <a:gd name="connsiteY2" fmla="*/ 222837 h 222837"/>
                <a:gd name="connsiteX3" fmla="*/ 0 w 530198"/>
                <a:gd name="connsiteY3" fmla="*/ 222837 h 222837"/>
                <a:gd name="connsiteX4" fmla="*/ 0 w 530198"/>
                <a:gd name="connsiteY4" fmla="*/ 0 h 222837"/>
                <a:gd name="connsiteX0" fmla="*/ 0 w 545566"/>
                <a:gd name="connsiteY0" fmla="*/ 399570 h 622407"/>
                <a:gd name="connsiteX1" fmla="*/ 545566 w 545566"/>
                <a:gd name="connsiteY1" fmla="*/ 0 h 622407"/>
                <a:gd name="connsiteX2" fmla="*/ 530198 w 545566"/>
                <a:gd name="connsiteY2" fmla="*/ 622407 h 622407"/>
                <a:gd name="connsiteX3" fmla="*/ 0 w 545566"/>
                <a:gd name="connsiteY3" fmla="*/ 622407 h 622407"/>
                <a:gd name="connsiteX4" fmla="*/ 0 w 545566"/>
                <a:gd name="connsiteY4" fmla="*/ 399570 h 622407"/>
                <a:gd name="connsiteX0" fmla="*/ 0 w 530198"/>
                <a:gd name="connsiteY0" fmla="*/ 384202 h 607039"/>
                <a:gd name="connsiteX1" fmla="*/ 522514 w 530198"/>
                <a:gd name="connsiteY1" fmla="*/ 0 h 607039"/>
                <a:gd name="connsiteX2" fmla="*/ 530198 w 530198"/>
                <a:gd name="connsiteY2" fmla="*/ 607039 h 607039"/>
                <a:gd name="connsiteX3" fmla="*/ 0 w 530198"/>
                <a:gd name="connsiteY3" fmla="*/ 607039 h 607039"/>
                <a:gd name="connsiteX4" fmla="*/ 0 w 530198"/>
                <a:gd name="connsiteY4" fmla="*/ 384202 h 607039"/>
                <a:gd name="connsiteX0" fmla="*/ 0 w 530198"/>
                <a:gd name="connsiteY0" fmla="*/ 393727 h 616564"/>
                <a:gd name="connsiteX1" fmla="*/ 525689 w 530198"/>
                <a:gd name="connsiteY1" fmla="*/ 0 h 616564"/>
                <a:gd name="connsiteX2" fmla="*/ 530198 w 530198"/>
                <a:gd name="connsiteY2" fmla="*/ 616564 h 616564"/>
                <a:gd name="connsiteX3" fmla="*/ 0 w 530198"/>
                <a:gd name="connsiteY3" fmla="*/ 616564 h 616564"/>
                <a:gd name="connsiteX4" fmla="*/ 0 w 530198"/>
                <a:gd name="connsiteY4" fmla="*/ 393727 h 616564"/>
                <a:gd name="connsiteX0" fmla="*/ 0 w 526237"/>
                <a:gd name="connsiteY0" fmla="*/ 393727 h 616564"/>
                <a:gd name="connsiteX1" fmla="*/ 525689 w 526237"/>
                <a:gd name="connsiteY1" fmla="*/ 0 h 616564"/>
                <a:gd name="connsiteX2" fmla="*/ 523424 w 526237"/>
                <a:gd name="connsiteY2" fmla="*/ 230484 h 616564"/>
                <a:gd name="connsiteX3" fmla="*/ 0 w 526237"/>
                <a:gd name="connsiteY3" fmla="*/ 616564 h 616564"/>
                <a:gd name="connsiteX4" fmla="*/ 0 w 526237"/>
                <a:gd name="connsiteY4" fmla="*/ 393727 h 616564"/>
                <a:gd name="connsiteX0" fmla="*/ 0 w 526811"/>
                <a:gd name="connsiteY0" fmla="*/ 393727 h 616564"/>
                <a:gd name="connsiteX1" fmla="*/ 525689 w 526811"/>
                <a:gd name="connsiteY1" fmla="*/ 0 h 616564"/>
                <a:gd name="connsiteX2" fmla="*/ 526811 w 526811"/>
                <a:gd name="connsiteY2" fmla="*/ 230484 h 616564"/>
                <a:gd name="connsiteX3" fmla="*/ 0 w 526811"/>
                <a:gd name="connsiteY3" fmla="*/ 616564 h 616564"/>
                <a:gd name="connsiteX4" fmla="*/ 0 w 526811"/>
                <a:gd name="connsiteY4" fmla="*/ 393727 h 616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811" h="616564">
                  <a:moveTo>
                    <a:pt x="0" y="393727"/>
                  </a:moveTo>
                  <a:lnTo>
                    <a:pt x="525689" y="0"/>
                  </a:lnTo>
                  <a:cubicBezTo>
                    <a:pt x="528250" y="202346"/>
                    <a:pt x="524250" y="28138"/>
                    <a:pt x="526811" y="230484"/>
                  </a:cubicBezTo>
                  <a:lnTo>
                    <a:pt x="0" y="616564"/>
                  </a:lnTo>
                  <a:lnTo>
                    <a:pt x="0" y="393727"/>
                  </a:lnTo>
                  <a:close/>
                </a:path>
              </a:pathLst>
            </a:custGeom>
            <a:solidFill>
              <a:srgbClr val="D22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Placeholder 15">
            <a:extLst>
              <a:ext uri="{FF2B5EF4-FFF2-40B4-BE49-F238E27FC236}">
                <a16:creationId xmlns:a16="http://schemas.microsoft.com/office/drawing/2014/main" id="{5A76EBEF-9F37-0D40-96ED-16F4609C41AE}"/>
              </a:ext>
            </a:extLst>
          </p:cNvPr>
          <p:cNvSpPr>
            <a:spLocks noGrp="1"/>
          </p:cNvSpPr>
          <p:nvPr>
            <p:ph type="body" sz="quarter" idx="12" hasCustomPrompt="1"/>
          </p:nvPr>
        </p:nvSpPr>
        <p:spPr>
          <a:xfrm>
            <a:off x="848058" y="5804536"/>
            <a:ext cx="4269839" cy="513017"/>
          </a:xfrm>
        </p:spPr>
        <p:txBody>
          <a:bodyPr anchor="ctr" anchorCtr="0">
            <a:normAutofit/>
          </a:bodyPr>
          <a:lstStyle>
            <a:lvl1pPr marL="0" indent="0">
              <a:buNone/>
              <a:defRPr sz="2000">
                <a:solidFill>
                  <a:schemeClr val="bg1"/>
                </a:solidFill>
              </a:defRPr>
            </a:lvl1pPr>
          </a:lstStyle>
          <a:p>
            <a:pPr lvl="0"/>
            <a:r>
              <a:rPr lang="en-US"/>
              <a:t>Date</a:t>
            </a:r>
          </a:p>
        </p:txBody>
      </p:sp>
      <p:sp>
        <p:nvSpPr>
          <p:cNvPr id="21" name="Rectangle 20">
            <a:extLst>
              <a:ext uri="{FF2B5EF4-FFF2-40B4-BE49-F238E27FC236}">
                <a16:creationId xmlns:a16="http://schemas.microsoft.com/office/drawing/2014/main" id="{42B19F51-0592-59C9-DF27-8DF2752AA65E}"/>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C15446C-3A45-53FD-5D13-EF35F1C44195}"/>
              </a:ext>
            </a:extLst>
          </p:cNvPr>
          <p:cNvSpPr txBox="1"/>
          <p:nvPr userDrawn="1"/>
        </p:nvSpPr>
        <p:spPr>
          <a:xfrm>
            <a:off x="10185964" y="203244"/>
            <a:ext cx="1846810" cy="1200329"/>
          </a:xfrm>
          <a:prstGeom prst="rect">
            <a:avLst/>
          </a:prstGeom>
          <a:noFill/>
        </p:spPr>
        <p:txBody>
          <a:bodyPr wrap="square" rtlCol="0">
            <a:spAutoFit/>
          </a:bodyPr>
          <a:lstStyle/>
          <a:p>
            <a:pPr algn="ctr"/>
            <a:r>
              <a:rPr lang="en-US">
                <a:solidFill>
                  <a:schemeClr val="bg1"/>
                </a:solidFill>
              </a:rPr>
              <a:t>Insert unit or organizational logo/photo about here</a:t>
            </a:r>
          </a:p>
        </p:txBody>
      </p:sp>
      <p:pic>
        <p:nvPicPr>
          <p:cNvPr id="5" name="Picture 4" descr="A picture containing schematic&#10;&#10;Description automatically generated">
            <a:extLst>
              <a:ext uri="{FF2B5EF4-FFF2-40B4-BE49-F238E27FC236}">
                <a16:creationId xmlns:a16="http://schemas.microsoft.com/office/drawing/2014/main" id="{C0614A5B-C4BF-F60D-64FA-18082C9DB5AE}"/>
              </a:ext>
            </a:extLst>
          </p:cNvPr>
          <p:cNvPicPr>
            <a:picLocks noChangeAspect="1"/>
          </p:cNvPicPr>
          <p:nvPr userDrawn="1"/>
        </p:nvPicPr>
        <p:blipFill>
          <a:blip r:embed="rId2"/>
          <a:stretch>
            <a:fillRect/>
          </a:stretch>
        </p:blipFill>
        <p:spPr>
          <a:xfrm>
            <a:off x="9221638" y="5997273"/>
            <a:ext cx="2727706" cy="860727"/>
          </a:xfrm>
          <a:prstGeom prst="rect">
            <a:avLst/>
          </a:prstGeom>
        </p:spPr>
      </p:pic>
      <p:sp>
        <p:nvSpPr>
          <p:cNvPr id="9" name="TextBox 8">
            <a:extLst>
              <a:ext uri="{FF2B5EF4-FFF2-40B4-BE49-F238E27FC236}">
                <a16:creationId xmlns:a16="http://schemas.microsoft.com/office/drawing/2014/main" id="{D38393CA-7FAC-4792-41D7-E54D7EA904C5}"/>
              </a:ext>
            </a:extLst>
          </p:cNvPr>
          <p:cNvSpPr txBox="1"/>
          <p:nvPr userDrawn="1"/>
        </p:nvSpPr>
        <p:spPr>
          <a:xfrm>
            <a:off x="848058" y="1856015"/>
            <a:ext cx="10992008" cy="1651671"/>
          </a:xfrm>
          <a:prstGeom prst="rect">
            <a:avLst/>
          </a:prstGeom>
          <a:noFill/>
        </p:spPr>
        <p:txBody>
          <a:bodyPr wrap="square" rtlCol="0">
            <a:spAutoFit/>
          </a:bodyPr>
          <a:lstStyle/>
          <a:p>
            <a:pPr>
              <a:lnSpc>
                <a:spcPct val="150000"/>
              </a:lnSpc>
            </a:pPr>
            <a:r>
              <a:rPr lang="en-US" sz="3600" b="1">
                <a:solidFill>
                  <a:schemeClr val="bg1"/>
                </a:solidFill>
              </a:rPr>
              <a:t>Defense Organizational Climate Survey (DEOCS) </a:t>
            </a:r>
          </a:p>
          <a:p>
            <a:pPr>
              <a:lnSpc>
                <a:spcPct val="150000"/>
              </a:lnSpc>
            </a:pPr>
            <a:r>
              <a:rPr lang="en-US" sz="3600" b="1">
                <a:solidFill>
                  <a:schemeClr val="bg1"/>
                </a:solidFill>
              </a:rPr>
              <a:t>Brief</a:t>
            </a:r>
          </a:p>
        </p:txBody>
      </p:sp>
    </p:spTree>
    <p:extLst>
      <p:ext uri="{BB962C8B-B14F-4D97-AF65-F5344CB8AC3E}">
        <p14:creationId xmlns:p14="http://schemas.microsoft.com/office/powerpoint/2010/main" val="3657959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8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a:solidFill>
                  <a:srgbClr val="FFFF00"/>
                </a:solidFill>
              </a:rPr>
              <a:t>Template Tutorial Slide</a:t>
            </a:r>
          </a:p>
          <a:p>
            <a:pPr algn="ctr"/>
            <a:r>
              <a:rPr lang="en-US" b="0">
                <a:solidFill>
                  <a:srgbClr val="FFFF00"/>
                </a:solidFill>
              </a:rPr>
              <a:t>Delete prior to presenting/distributing.</a:t>
            </a:r>
            <a:endParaRPr lang="en-US" b="1">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402CE84-23B2-890F-064D-DB3336C1CD1A}"/>
              </a:ext>
            </a:extLst>
          </p:cNvPr>
          <p:cNvSpPr txBox="1"/>
          <p:nvPr userDrawn="1"/>
        </p:nvSpPr>
        <p:spPr>
          <a:xfrm>
            <a:off x="746571" y="777240"/>
            <a:ext cx="11445429"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Factor Results by Demographic Category</a:t>
            </a:r>
          </a:p>
        </p:txBody>
      </p:sp>
      <p:sp>
        <p:nvSpPr>
          <p:cNvPr id="29" name="Arrow: Right 28">
            <a:extLst>
              <a:ext uri="{FF2B5EF4-FFF2-40B4-BE49-F238E27FC236}">
                <a16:creationId xmlns:a16="http://schemas.microsoft.com/office/drawing/2014/main" id="{238E346B-D294-A113-A140-5ABB34719DD9}"/>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38B0A8D-9799-54A9-B800-DCCB04CE2D2E}"/>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p:txBody>
      </p:sp>
      <p:sp>
        <p:nvSpPr>
          <p:cNvPr id="34" name="TextBox 33">
            <a:extLst>
              <a:ext uri="{FF2B5EF4-FFF2-40B4-BE49-F238E27FC236}">
                <a16:creationId xmlns:a16="http://schemas.microsoft.com/office/drawing/2014/main" id="{BC43730F-9BDB-456E-0038-EB5916838DFF}"/>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35" name="TextBox 34">
            <a:extLst>
              <a:ext uri="{FF2B5EF4-FFF2-40B4-BE49-F238E27FC236}">
                <a16:creationId xmlns:a16="http://schemas.microsoft.com/office/drawing/2014/main" id="{E0FDE109-EB04-5CAE-62EC-1937E4870703}"/>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pic>
        <p:nvPicPr>
          <p:cNvPr id="4" name="Picture 3">
            <a:extLst>
              <a:ext uri="{FF2B5EF4-FFF2-40B4-BE49-F238E27FC236}">
                <a16:creationId xmlns:a16="http://schemas.microsoft.com/office/drawing/2014/main" id="{12BB484D-61F2-5617-6ABD-8905CF4ADECC}"/>
              </a:ext>
            </a:extLst>
          </p:cNvPr>
          <p:cNvPicPr>
            <a:picLocks noChangeAspect="1"/>
          </p:cNvPicPr>
          <p:nvPr userDrawn="1"/>
        </p:nvPicPr>
        <p:blipFill>
          <a:blip r:embed="rId2"/>
          <a:stretch>
            <a:fillRect/>
          </a:stretch>
        </p:blipFill>
        <p:spPr>
          <a:xfrm>
            <a:off x="6726621" y="2369728"/>
            <a:ext cx="4876800" cy="2743200"/>
          </a:xfrm>
          <a:prstGeom prst="rect">
            <a:avLst/>
          </a:prstGeom>
          <a:ln>
            <a:solidFill>
              <a:schemeClr val="tx1"/>
            </a:solidFill>
          </a:ln>
        </p:spPr>
      </p:pic>
      <p:pic>
        <p:nvPicPr>
          <p:cNvPr id="6" name="Picture 5">
            <a:extLst>
              <a:ext uri="{FF2B5EF4-FFF2-40B4-BE49-F238E27FC236}">
                <a16:creationId xmlns:a16="http://schemas.microsoft.com/office/drawing/2014/main" id="{FBC6B6EE-0BB6-6FFD-4732-1F1CEFBAF032}"/>
              </a:ext>
            </a:extLst>
          </p:cNvPr>
          <p:cNvPicPr>
            <a:picLocks noChangeAspect="1"/>
          </p:cNvPicPr>
          <p:nvPr userDrawn="1"/>
        </p:nvPicPr>
        <p:blipFill>
          <a:blip r:embed="rId3"/>
          <a:stretch>
            <a:fillRect/>
          </a:stretch>
        </p:blipFill>
        <p:spPr>
          <a:xfrm>
            <a:off x="617862" y="2369728"/>
            <a:ext cx="4876800" cy="2743200"/>
          </a:xfrm>
          <a:prstGeom prst="rect">
            <a:avLst/>
          </a:prstGeom>
          <a:ln>
            <a:solidFill>
              <a:schemeClr val="tx1"/>
            </a:solidFill>
          </a:ln>
        </p:spPr>
      </p:pic>
    </p:spTree>
    <p:extLst>
      <p:ext uri="{BB962C8B-B14F-4D97-AF65-F5344CB8AC3E}">
        <p14:creationId xmlns:p14="http://schemas.microsoft.com/office/powerpoint/2010/main" val="39250170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3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a:solidFill>
                  <a:srgbClr val="FFFF00"/>
                </a:solidFill>
              </a:rPr>
              <a:t>Template Tutorial Slide</a:t>
            </a:r>
          </a:p>
          <a:p>
            <a:pPr algn="ctr"/>
            <a:r>
              <a:rPr lang="en-US" b="0">
                <a:solidFill>
                  <a:srgbClr val="FFFF00"/>
                </a:solidFill>
              </a:rPr>
              <a:t>Delete prior to presenting/distributing.</a:t>
            </a:r>
            <a:endParaRPr lang="en-US" b="1">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1" y="777240"/>
            <a:ext cx="8325297"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CCA Team</a:t>
            </a:r>
          </a:p>
        </p:txBody>
      </p:sp>
      <p:sp>
        <p:nvSpPr>
          <p:cNvPr id="30" name="Arrow: Right 29">
            <a:extLst>
              <a:ext uri="{FF2B5EF4-FFF2-40B4-BE49-F238E27FC236}">
                <a16:creationId xmlns:a16="http://schemas.microsoft.com/office/drawing/2014/main" id="{C3C2FD06-A41F-051D-B924-6A1FE0416EA0}"/>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CD51EF0-92A1-DDB5-8D92-B06996E82CDA}"/>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33" name="TextBox 32">
            <a:extLst>
              <a:ext uri="{FF2B5EF4-FFF2-40B4-BE49-F238E27FC236}">
                <a16:creationId xmlns:a16="http://schemas.microsoft.com/office/drawing/2014/main" id="{BAAD5894-4CB1-13B3-B570-4D7763257EA5}"/>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36" name="TextBox 35">
            <a:extLst>
              <a:ext uri="{FF2B5EF4-FFF2-40B4-BE49-F238E27FC236}">
                <a16:creationId xmlns:a16="http://schemas.microsoft.com/office/drawing/2014/main" id="{642F0D84-B7FC-5C58-D1BD-F168AE53FCDB}"/>
              </a:ext>
            </a:extLst>
          </p:cNvPr>
          <p:cNvSpPr txBox="1"/>
          <p:nvPr userDrawn="1"/>
        </p:nvSpPr>
        <p:spPr>
          <a:xfrm>
            <a:off x="748490" y="5203148"/>
            <a:ext cx="11208248" cy="830997"/>
          </a:xfrm>
          <a:prstGeom prst="rect">
            <a:avLst/>
          </a:prstGeom>
          <a:noFill/>
        </p:spPr>
        <p:txBody>
          <a:bodyPr wrap="square" rtlCol="0">
            <a:spAutoFit/>
          </a:bodyPr>
          <a:lstStyle/>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Add Name, Rank and Title of your CCA team members. </a:t>
            </a:r>
          </a:p>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Add picture of your CCA team members.</a:t>
            </a:r>
          </a:p>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Adjust size as needed.</a:t>
            </a:r>
          </a:p>
        </p:txBody>
      </p:sp>
      <p:pic>
        <p:nvPicPr>
          <p:cNvPr id="2" name="Picture 1">
            <a:extLst>
              <a:ext uri="{FF2B5EF4-FFF2-40B4-BE49-F238E27FC236}">
                <a16:creationId xmlns:a16="http://schemas.microsoft.com/office/drawing/2014/main" id="{F6FB272F-90E5-E657-3C90-9A1A24E7A362}"/>
              </a:ext>
            </a:extLst>
          </p:cNvPr>
          <p:cNvPicPr>
            <a:picLocks noChangeAspect="1"/>
          </p:cNvPicPr>
          <p:nvPr userDrawn="1"/>
        </p:nvPicPr>
        <p:blipFill>
          <a:blip r:embed="rId2"/>
          <a:stretch>
            <a:fillRect/>
          </a:stretch>
        </p:blipFill>
        <p:spPr>
          <a:xfrm>
            <a:off x="617084" y="2374831"/>
            <a:ext cx="4876800" cy="2743200"/>
          </a:xfrm>
          <a:prstGeom prst="rect">
            <a:avLst/>
          </a:prstGeom>
          <a:ln>
            <a:solidFill>
              <a:schemeClr val="tx1"/>
            </a:solidFill>
          </a:ln>
        </p:spPr>
      </p:pic>
      <p:pic>
        <p:nvPicPr>
          <p:cNvPr id="5" name="Picture 4">
            <a:extLst>
              <a:ext uri="{FF2B5EF4-FFF2-40B4-BE49-F238E27FC236}">
                <a16:creationId xmlns:a16="http://schemas.microsoft.com/office/drawing/2014/main" id="{27DDF84F-CC46-C24C-2137-019508C8ADB0}"/>
              </a:ext>
            </a:extLst>
          </p:cNvPr>
          <p:cNvPicPr>
            <a:picLocks noChangeAspect="1"/>
          </p:cNvPicPr>
          <p:nvPr userDrawn="1"/>
        </p:nvPicPr>
        <p:blipFill>
          <a:blip r:embed="rId3"/>
          <a:stretch>
            <a:fillRect/>
          </a:stretch>
        </p:blipFill>
        <p:spPr>
          <a:xfrm>
            <a:off x="6723518" y="2374831"/>
            <a:ext cx="4876800" cy="2743200"/>
          </a:xfrm>
          <a:prstGeom prst="rect">
            <a:avLst/>
          </a:prstGeom>
          <a:ln>
            <a:solidFill>
              <a:schemeClr val="tx1"/>
            </a:solidFill>
          </a:ln>
        </p:spPr>
      </p:pic>
    </p:spTree>
    <p:extLst>
      <p:ext uri="{BB962C8B-B14F-4D97-AF65-F5344CB8AC3E}">
        <p14:creationId xmlns:p14="http://schemas.microsoft.com/office/powerpoint/2010/main" val="42288904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8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a:solidFill>
                  <a:srgbClr val="FFFF00"/>
                </a:solidFill>
              </a:rPr>
              <a:t>Template Tutorial Slide</a:t>
            </a:r>
          </a:p>
          <a:p>
            <a:pPr algn="ctr"/>
            <a:r>
              <a:rPr lang="en-US" b="0">
                <a:solidFill>
                  <a:srgbClr val="FFFF00"/>
                </a:solidFill>
              </a:rPr>
              <a:t>Delete prior to presenting/distributing.</a:t>
            </a:r>
            <a:endParaRPr lang="en-US" b="1">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1" y="777240"/>
            <a:ext cx="11045625"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Strengths/Challenges</a:t>
            </a:r>
          </a:p>
        </p:txBody>
      </p:sp>
      <p:sp>
        <p:nvSpPr>
          <p:cNvPr id="37" name="TextBox 36">
            <a:extLst>
              <a:ext uri="{FF2B5EF4-FFF2-40B4-BE49-F238E27FC236}">
                <a16:creationId xmlns:a16="http://schemas.microsoft.com/office/drawing/2014/main" id="{721E8F4F-640C-E67D-A87C-8C4CEFF32D92}"/>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38" name="TextBox 37">
            <a:extLst>
              <a:ext uri="{FF2B5EF4-FFF2-40B4-BE49-F238E27FC236}">
                <a16:creationId xmlns:a16="http://schemas.microsoft.com/office/drawing/2014/main" id="{6C22933A-EB48-8C59-46F6-0A59A7FA1832}"/>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40" name="TextBox 39">
            <a:extLst>
              <a:ext uri="{FF2B5EF4-FFF2-40B4-BE49-F238E27FC236}">
                <a16:creationId xmlns:a16="http://schemas.microsoft.com/office/drawing/2014/main" id="{273E7D65-8283-DFD3-D842-1F23D943AA0D}"/>
              </a:ext>
            </a:extLst>
          </p:cNvPr>
          <p:cNvSpPr txBox="1"/>
          <p:nvPr userDrawn="1"/>
        </p:nvSpPr>
        <p:spPr>
          <a:xfrm>
            <a:off x="844819" y="5203413"/>
            <a:ext cx="11208248" cy="584775"/>
          </a:xfrm>
          <a:prstGeom prst="rect">
            <a:avLst/>
          </a:prstGeom>
          <a:noFill/>
        </p:spPr>
        <p:txBody>
          <a:bodyPr wrap="square" rtlCol="0">
            <a:spAutoFit/>
          </a:bodyPr>
          <a:lstStyle/>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Add up to five unit/organizational challenges/areas for growth (or strengths, if strength areas slide).</a:t>
            </a:r>
          </a:p>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Add notes/comments (optional).</a:t>
            </a:r>
          </a:p>
        </p:txBody>
      </p:sp>
      <p:sp>
        <p:nvSpPr>
          <p:cNvPr id="41" name="Arrow: Right 40">
            <a:extLst>
              <a:ext uri="{FF2B5EF4-FFF2-40B4-BE49-F238E27FC236}">
                <a16:creationId xmlns:a16="http://schemas.microsoft.com/office/drawing/2014/main" id="{DD947321-F82A-C8BF-7CF3-A86E87A303CC}"/>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6D9F244-FD74-C4A6-99EC-79A6654158EC}"/>
              </a:ext>
            </a:extLst>
          </p:cNvPr>
          <p:cNvPicPr>
            <a:picLocks noChangeAspect="1"/>
          </p:cNvPicPr>
          <p:nvPr userDrawn="1"/>
        </p:nvPicPr>
        <p:blipFill>
          <a:blip r:embed="rId2"/>
          <a:stretch>
            <a:fillRect/>
          </a:stretch>
        </p:blipFill>
        <p:spPr>
          <a:xfrm>
            <a:off x="6722195" y="2371926"/>
            <a:ext cx="4876800" cy="2743200"/>
          </a:xfrm>
          <a:prstGeom prst="rect">
            <a:avLst/>
          </a:prstGeom>
          <a:ln>
            <a:solidFill>
              <a:schemeClr val="tx1"/>
            </a:solidFill>
          </a:ln>
        </p:spPr>
      </p:pic>
      <p:pic>
        <p:nvPicPr>
          <p:cNvPr id="2" name="Picture 1">
            <a:extLst>
              <a:ext uri="{FF2B5EF4-FFF2-40B4-BE49-F238E27FC236}">
                <a16:creationId xmlns:a16="http://schemas.microsoft.com/office/drawing/2014/main" id="{ED2DFF43-E3ED-05E2-5D57-02FFDD764741}"/>
              </a:ext>
            </a:extLst>
          </p:cNvPr>
          <p:cNvPicPr>
            <a:picLocks noChangeAspect="1"/>
          </p:cNvPicPr>
          <p:nvPr userDrawn="1"/>
        </p:nvPicPr>
        <p:blipFill>
          <a:blip r:embed="rId3"/>
          <a:stretch>
            <a:fillRect/>
          </a:stretch>
        </p:blipFill>
        <p:spPr>
          <a:xfrm>
            <a:off x="618407" y="2371926"/>
            <a:ext cx="4876800" cy="2743200"/>
          </a:xfrm>
          <a:prstGeom prst="rect">
            <a:avLst/>
          </a:prstGeom>
          <a:ln>
            <a:solidFill>
              <a:schemeClr val="tx1"/>
            </a:solidFill>
          </a:ln>
        </p:spPr>
      </p:pic>
    </p:spTree>
    <p:extLst>
      <p:ext uri="{BB962C8B-B14F-4D97-AF65-F5344CB8AC3E}">
        <p14:creationId xmlns:p14="http://schemas.microsoft.com/office/powerpoint/2010/main" val="35773008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9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a:solidFill>
                  <a:srgbClr val="FFFF00"/>
                </a:solidFill>
              </a:rPr>
              <a:t>Template Tutorial Slide</a:t>
            </a:r>
          </a:p>
          <a:p>
            <a:pPr algn="ctr"/>
            <a:r>
              <a:rPr lang="en-US" b="0">
                <a:solidFill>
                  <a:srgbClr val="FFFF00"/>
                </a:solidFill>
              </a:rPr>
              <a:t>Delete prior to presenting/distributing.</a:t>
            </a:r>
            <a:endParaRPr lang="en-US" b="1">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2" y="777240"/>
            <a:ext cx="11376076"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Service-Specific Questions</a:t>
            </a:r>
          </a:p>
        </p:txBody>
      </p:sp>
      <p:sp>
        <p:nvSpPr>
          <p:cNvPr id="20" name="TextBox 19">
            <a:extLst>
              <a:ext uri="{FF2B5EF4-FFF2-40B4-BE49-F238E27FC236}">
                <a16:creationId xmlns:a16="http://schemas.microsoft.com/office/drawing/2014/main" id="{686FFD5F-A003-E516-F077-2ED23382E8CF}"/>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23" name="TextBox 22">
            <a:extLst>
              <a:ext uri="{FF2B5EF4-FFF2-40B4-BE49-F238E27FC236}">
                <a16:creationId xmlns:a16="http://schemas.microsoft.com/office/drawing/2014/main" id="{D2DF3E8B-F7D9-D61E-FC65-13F2D6194F2D}"/>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32" name="TextBox 31">
            <a:extLst>
              <a:ext uri="{FF2B5EF4-FFF2-40B4-BE49-F238E27FC236}">
                <a16:creationId xmlns:a16="http://schemas.microsoft.com/office/drawing/2014/main" id="{28DA8269-0244-7931-A827-E5E1FF36BA93}"/>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 from your DEOCS Survey Results PDF Report (press Windows + Shift + S keys to open snipping tool) and paste into slide.</a:t>
            </a:r>
          </a:p>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Add notes/comments (optional).</a:t>
            </a:r>
          </a:p>
        </p:txBody>
      </p:sp>
      <p:sp>
        <p:nvSpPr>
          <p:cNvPr id="34" name="Arrow: Right 33">
            <a:extLst>
              <a:ext uri="{FF2B5EF4-FFF2-40B4-BE49-F238E27FC236}">
                <a16:creationId xmlns:a16="http://schemas.microsoft.com/office/drawing/2014/main" id="{BDBAD175-67EA-E8E2-E0A8-7747E639A18D}"/>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E12E90-580C-4E5D-21C2-EDB62C487D1A}"/>
              </a:ext>
            </a:extLst>
          </p:cNvPr>
          <p:cNvPicPr>
            <a:picLocks noChangeAspect="1"/>
          </p:cNvPicPr>
          <p:nvPr userDrawn="1"/>
        </p:nvPicPr>
        <p:blipFill>
          <a:blip r:embed="rId2"/>
          <a:stretch>
            <a:fillRect/>
          </a:stretch>
        </p:blipFill>
        <p:spPr>
          <a:xfrm>
            <a:off x="6722195" y="2369593"/>
            <a:ext cx="4876800" cy="2743200"/>
          </a:xfrm>
          <a:prstGeom prst="rect">
            <a:avLst/>
          </a:prstGeom>
          <a:ln>
            <a:solidFill>
              <a:schemeClr val="tx1"/>
            </a:solidFill>
          </a:ln>
        </p:spPr>
      </p:pic>
      <p:pic>
        <p:nvPicPr>
          <p:cNvPr id="5" name="Picture 4">
            <a:extLst>
              <a:ext uri="{FF2B5EF4-FFF2-40B4-BE49-F238E27FC236}">
                <a16:creationId xmlns:a16="http://schemas.microsoft.com/office/drawing/2014/main" id="{C1515CD0-AEC1-84BE-03E3-68E733ECAE6A}"/>
              </a:ext>
            </a:extLst>
          </p:cNvPr>
          <p:cNvPicPr>
            <a:picLocks noChangeAspect="1"/>
          </p:cNvPicPr>
          <p:nvPr userDrawn="1"/>
        </p:nvPicPr>
        <p:blipFill>
          <a:blip r:embed="rId3"/>
          <a:stretch>
            <a:fillRect/>
          </a:stretch>
        </p:blipFill>
        <p:spPr>
          <a:xfrm>
            <a:off x="618407" y="2369593"/>
            <a:ext cx="4876800" cy="2743200"/>
          </a:xfrm>
          <a:prstGeom prst="rect">
            <a:avLst/>
          </a:prstGeom>
          <a:ln>
            <a:solidFill>
              <a:schemeClr val="tx1"/>
            </a:solidFill>
          </a:ln>
        </p:spPr>
      </p:pic>
    </p:spTree>
    <p:extLst>
      <p:ext uri="{BB962C8B-B14F-4D97-AF65-F5344CB8AC3E}">
        <p14:creationId xmlns:p14="http://schemas.microsoft.com/office/powerpoint/2010/main" val="34683309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0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a:solidFill>
                  <a:srgbClr val="FFFF00"/>
                </a:solidFill>
              </a:rPr>
              <a:t>Template Tutorial Slide</a:t>
            </a:r>
          </a:p>
          <a:p>
            <a:pPr algn="ctr"/>
            <a:r>
              <a:rPr lang="en-US" b="0">
                <a:solidFill>
                  <a:srgbClr val="FFFF00"/>
                </a:solidFill>
              </a:rPr>
              <a:t>Delete prior to presenting/distributing.</a:t>
            </a:r>
            <a:endParaRPr lang="en-US" b="1">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2" y="777240"/>
            <a:ext cx="11376076"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Slide Customization  |  </a:t>
            </a:r>
            <a:r>
              <a:rPr lang="en-US" sz="2800" b="0" dirty="0">
                <a:solidFill>
                  <a:schemeClr val="bg1"/>
                </a:solidFill>
                <a:latin typeface="Arial" panose="020B0604020202020204" pitchFamily="34" charset="0"/>
                <a:cs typeface="Arial" panose="020B0604020202020204" pitchFamily="34" charset="0"/>
              </a:rPr>
              <a:t>Custom Closed-Ended Questions</a:t>
            </a:r>
          </a:p>
        </p:txBody>
      </p:sp>
      <p:sp>
        <p:nvSpPr>
          <p:cNvPr id="29" name="TextBox 28">
            <a:extLst>
              <a:ext uri="{FF2B5EF4-FFF2-40B4-BE49-F238E27FC236}">
                <a16:creationId xmlns:a16="http://schemas.microsoft.com/office/drawing/2014/main" id="{EEBA6FF5-30E3-E530-3E0E-CCED619BBB7C}"/>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30" name="TextBox 29">
            <a:extLst>
              <a:ext uri="{FF2B5EF4-FFF2-40B4-BE49-F238E27FC236}">
                <a16:creationId xmlns:a16="http://schemas.microsoft.com/office/drawing/2014/main" id="{B4FB235F-A238-1377-E035-35A92F935CA3}"/>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34" name="TextBox 33">
            <a:extLst>
              <a:ext uri="{FF2B5EF4-FFF2-40B4-BE49-F238E27FC236}">
                <a16:creationId xmlns:a16="http://schemas.microsoft.com/office/drawing/2014/main" id="{C402FFB5-A4B6-7123-8A58-F556F6163009}"/>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p:txBody>
      </p:sp>
      <p:sp>
        <p:nvSpPr>
          <p:cNvPr id="41" name="Arrow: Right 40">
            <a:extLst>
              <a:ext uri="{FF2B5EF4-FFF2-40B4-BE49-F238E27FC236}">
                <a16:creationId xmlns:a16="http://schemas.microsoft.com/office/drawing/2014/main" id="{DE1955CD-9D48-2CDC-649A-E802B924584C}"/>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BC57C9D-EC69-FCCD-EC60-D35D88893FD4}"/>
              </a:ext>
            </a:extLst>
          </p:cNvPr>
          <p:cNvPicPr>
            <a:picLocks noChangeAspect="1"/>
          </p:cNvPicPr>
          <p:nvPr userDrawn="1"/>
        </p:nvPicPr>
        <p:blipFill>
          <a:blip r:embed="rId2"/>
          <a:stretch>
            <a:fillRect/>
          </a:stretch>
        </p:blipFill>
        <p:spPr>
          <a:xfrm>
            <a:off x="618751" y="2372371"/>
            <a:ext cx="4876800" cy="2743200"/>
          </a:xfrm>
          <a:prstGeom prst="rect">
            <a:avLst/>
          </a:prstGeom>
          <a:ln>
            <a:solidFill>
              <a:schemeClr val="tx1"/>
            </a:solidFill>
          </a:ln>
        </p:spPr>
      </p:pic>
      <p:pic>
        <p:nvPicPr>
          <p:cNvPr id="6" name="Picture 5">
            <a:extLst>
              <a:ext uri="{FF2B5EF4-FFF2-40B4-BE49-F238E27FC236}">
                <a16:creationId xmlns:a16="http://schemas.microsoft.com/office/drawing/2014/main" id="{A6AC0C3F-07A1-8B5A-D6D7-515357E54C50}"/>
              </a:ext>
            </a:extLst>
          </p:cNvPr>
          <p:cNvPicPr>
            <a:picLocks noChangeAspect="1"/>
          </p:cNvPicPr>
          <p:nvPr userDrawn="1"/>
        </p:nvPicPr>
        <p:blipFill>
          <a:blip r:embed="rId3"/>
          <a:stretch>
            <a:fillRect/>
          </a:stretch>
        </p:blipFill>
        <p:spPr>
          <a:xfrm>
            <a:off x="6721851" y="2372371"/>
            <a:ext cx="4876800" cy="2743200"/>
          </a:xfrm>
          <a:prstGeom prst="rect">
            <a:avLst/>
          </a:prstGeom>
          <a:ln>
            <a:solidFill>
              <a:schemeClr val="tx1"/>
            </a:solidFill>
          </a:ln>
        </p:spPr>
      </p:pic>
    </p:spTree>
    <p:extLst>
      <p:ext uri="{BB962C8B-B14F-4D97-AF65-F5344CB8AC3E}">
        <p14:creationId xmlns:p14="http://schemas.microsoft.com/office/powerpoint/2010/main" val="2227069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5_Content, Two Column w/ Icons_op2">
    <p:bg>
      <p:bgPr>
        <a:solidFill>
          <a:srgbClr val="FFFFFF"/>
        </a:solidFill>
        <a:effectLst/>
      </p:bgPr>
    </p:bg>
    <p:spTree>
      <p:nvGrpSpPr>
        <p:cNvPr id="1" name=""/>
        <p:cNvGrpSpPr/>
        <p:nvPr/>
      </p:nvGrpSpPr>
      <p:grpSpPr>
        <a:xfrm>
          <a:off x="0" y="0"/>
          <a:ext cx="0" cy="0"/>
          <a:chOff x="0" y="0"/>
          <a:chExt cx="0" cy="0"/>
        </a:xfrm>
      </p:grpSpPr>
      <p:sp>
        <p:nvSpPr>
          <p:cNvPr id="26" name="Arrow: Right 25">
            <a:extLst>
              <a:ext uri="{FF2B5EF4-FFF2-40B4-BE49-F238E27FC236}">
                <a16:creationId xmlns:a16="http://schemas.microsoft.com/office/drawing/2014/main" id="{C51F3845-65D0-55C6-106B-BFF149B8C043}"/>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a:solidFill>
                  <a:srgbClr val="FFFF00"/>
                </a:solidFill>
              </a:rPr>
              <a:t>Template Tutorial Slide</a:t>
            </a:r>
          </a:p>
          <a:p>
            <a:pPr algn="ctr"/>
            <a:r>
              <a:rPr lang="en-US" b="0">
                <a:solidFill>
                  <a:srgbClr val="FFFF00"/>
                </a:solidFill>
              </a:rPr>
              <a:t>Delete prior to presenting/distributing.</a:t>
            </a:r>
            <a:endParaRPr lang="en-US" b="1">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2CFAB62-B62D-DB25-42D0-E6AE100BF18E}"/>
              </a:ext>
            </a:extLst>
          </p:cNvPr>
          <p:cNvSpPr txBox="1"/>
          <p:nvPr userDrawn="1"/>
        </p:nvSpPr>
        <p:spPr>
          <a:xfrm>
            <a:off x="746572" y="777240"/>
            <a:ext cx="11376076"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Local Resources/Points of Contact</a:t>
            </a:r>
          </a:p>
        </p:txBody>
      </p:sp>
      <p:sp>
        <p:nvSpPr>
          <p:cNvPr id="20" name="TextBox 19">
            <a:extLst>
              <a:ext uri="{FF2B5EF4-FFF2-40B4-BE49-F238E27FC236}">
                <a16:creationId xmlns:a16="http://schemas.microsoft.com/office/drawing/2014/main" id="{BED4FEEB-F391-EEE6-A8FB-2370CA272A7A}"/>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latin typeface="Arial" panose="020B0604020202020204" pitchFamily="34" charset="0"/>
                <a:cs typeface="Arial" panose="020B0604020202020204" pitchFamily="34" charset="0"/>
              </a:rPr>
              <a:t>Template Slide</a:t>
            </a:r>
          </a:p>
        </p:txBody>
      </p:sp>
      <p:sp>
        <p:nvSpPr>
          <p:cNvPr id="23" name="TextBox 22">
            <a:extLst>
              <a:ext uri="{FF2B5EF4-FFF2-40B4-BE49-F238E27FC236}">
                <a16:creationId xmlns:a16="http://schemas.microsoft.com/office/drawing/2014/main" id="{EBF12FEC-F464-D328-7BB0-DDD0733E46AF}"/>
              </a:ext>
            </a:extLst>
          </p:cNvPr>
          <p:cNvSpPr txBox="1"/>
          <p:nvPr userDrawn="1"/>
        </p:nvSpPr>
        <p:spPr>
          <a:xfrm>
            <a:off x="6631224" y="1808999"/>
            <a:ext cx="4881290" cy="461665"/>
          </a:xfrm>
          <a:prstGeom prst="rect">
            <a:avLst/>
          </a:prstGeom>
          <a:noFill/>
        </p:spPr>
        <p:txBody>
          <a:bodyPr wrap="square" rtlCol="0">
            <a:spAutoFit/>
          </a:bodyPr>
          <a:lstStyle/>
          <a:p>
            <a:pPr algn="ctr"/>
            <a:r>
              <a:rPr lang="en-US" sz="2400" b="1" i="1">
                <a:latin typeface="Arial" panose="020B0604020202020204" pitchFamily="34" charset="0"/>
                <a:cs typeface="Arial" panose="020B0604020202020204" pitchFamily="34" charset="0"/>
              </a:rPr>
              <a:t>Presentation Slide</a:t>
            </a:r>
          </a:p>
        </p:txBody>
      </p:sp>
      <p:sp>
        <p:nvSpPr>
          <p:cNvPr id="33" name="TextBox 32">
            <a:extLst>
              <a:ext uri="{FF2B5EF4-FFF2-40B4-BE49-F238E27FC236}">
                <a16:creationId xmlns:a16="http://schemas.microsoft.com/office/drawing/2014/main" id="{C04EE3D3-E2F6-7F0F-9926-FF303BFEB2F8}"/>
              </a:ext>
            </a:extLst>
          </p:cNvPr>
          <p:cNvSpPr txBox="1"/>
          <p:nvPr userDrawn="1"/>
        </p:nvSpPr>
        <p:spPr>
          <a:xfrm>
            <a:off x="753369" y="5203413"/>
            <a:ext cx="10596361" cy="584775"/>
          </a:xfrm>
          <a:prstGeom prst="rect">
            <a:avLst/>
          </a:prstGeom>
          <a:noFill/>
        </p:spPr>
        <p:txBody>
          <a:bodyPr wrap="square" rtlCol="0">
            <a:spAutoFit/>
          </a:bodyPr>
          <a:lstStyle/>
          <a:p>
            <a:pPr marL="228600" indent="-228600">
              <a:buFont typeface="Arial" panose="020B0604020202020204" pitchFamily="34" charset="0"/>
              <a:buChar char="•"/>
            </a:pPr>
            <a:r>
              <a:rPr lang="en-US" sz="1600" b="0" i="0" dirty="0">
                <a:latin typeface="Arial" panose="020B0604020202020204" pitchFamily="34" charset="0"/>
                <a:cs typeface="Arial" panose="020B0604020202020204" pitchFamily="34" charset="0"/>
              </a:rPr>
              <a:t>Add key local resources/offices and their points of contacts.</a:t>
            </a:r>
          </a:p>
          <a:p>
            <a:pPr marL="228600" indent="-228600">
              <a:buFont typeface="Arial" panose="020B0604020202020204" pitchFamily="34" charset="0"/>
              <a:buChar char="•"/>
            </a:pPr>
            <a:r>
              <a:rPr lang="en-US" sz="1600" b="0" i="0" dirty="0">
                <a:latin typeface="Arial" panose="020B0604020202020204" pitchFamily="34" charset="0"/>
                <a:cs typeface="Arial" panose="020B0604020202020204" pitchFamily="34" charset="0"/>
              </a:rPr>
              <a:t>Include emails and phone numbers.</a:t>
            </a:r>
          </a:p>
        </p:txBody>
      </p:sp>
      <p:pic>
        <p:nvPicPr>
          <p:cNvPr id="4" name="Picture 3">
            <a:extLst>
              <a:ext uri="{FF2B5EF4-FFF2-40B4-BE49-F238E27FC236}">
                <a16:creationId xmlns:a16="http://schemas.microsoft.com/office/drawing/2014/main" id="{6D1BAB42-BB63-CC58-D78E-32E3DD12D735}"/>
              </a:ext>
            </a:extLst>
          </p:cNvPr>
          <p:cNvPicPr>
            <a:picLocks noChangeAspect="1"/>
          </p:cNvPicPr>
          <p:nvPr userDrawn="1"/>
        </p:nvPicPr>
        <p:blipFill>
          <a:blip r:embed="rId2"/>
          <a:stretch>
            <a:fillRect/>
          </a:stretch>
        </p:blipFill>
        <p:spPr>
          <a:xfrm>
            <a:off x="620107" y="2372818"/>
            <a:ext cx="4876800" cy="2743200"/>
          </a:xfrm>
          <a:prstGeom prst="rect">
            <a:avLst/>
          </a:prstGeom>
          <a:ln>
            <a:solidFill>
              <a:schemeClr val="tx1"/>
            </a:solidFill>
          </a:ln>
        </p:spPr>
      </p:pic>
      <p:pic>
        <p:nvPicPr>
          <p:cNvPr id="7" name="Picture 6">
            <a:extLst>
              <a:ext uri="{FF2B5EF4-FFF2-40B4-BE49-F238E27FC236}">
                <a16:creationId xmlns:a16="http://schemas.microsoft.com/office/drawing/2014/main" id="{9130207E-1BA8-BF98-981A-3482269892FF}"/>
              </a:ext>
            </a:extLst>
          </p:cNvPr>
          <p:cNvPicPr>
            <a:picLocks noChangeAspect="1"/>
          </p:cNvPicPr>
          <p:nvPr userDrawn="1"/>
        </p:nvPicPr>
        <p:blipFill>
          <a:blip r:embed="rId3"/>
          <a:stretch>
            <a:fillRect/>
          </a:stretch>
        </p:blipFill>
        <p:spPr>
          <a:xfrm>
            <a:off x="6720495" y="2372818"/>
            <a:ext cx="4876800" cy="2743200"/>
          </a:xfrm>
          <a:prstGeom prst="rect">
            <a:avLst/>
          </a:prstGeom>
          <a:ln>
            <a:solidFill>
              <a:schemeClr val="tx1"/>
            </a:solidFill>
          </a:ln>
        </p:spPr>
      </p:pic>
    </p:spTree>
    <p:extLst>
      <p:ext uri="{BB962C8B-B14F-4D97-AF65-F5344CB8AC3E}">
        <p14:creationId xmlns:p14="http://schemas.microsoft.com/office/powerpoint/2010/main" val="17314432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mand Climate Team White_op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264738-8C33-7548-E984-D0B30D39ABFC}"/>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E4A778-1F6A-D4D0-8FFF-2C6C91E5FC55}"/>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7FC2D11-A403-00BE-8CDD-3F4347C1CBFD}"/>
              </a:ext>
            </a:extLst>
          </p:cNvPr>
          <p:cNvSpPr txBox="1"/>
          <p:nvPr userDrawn="1"/>
        </p:nvSpPr>
        <p:spPr>
          <a:xfrm>
            <a:off x="778471" y="320040"/>
            <a:ext cx="9918104"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The Command Climate Assessment Team</a:t>
            </a:r>
          </a:p>
        </p:txBody>
      </p:sp>
      <p:sp>
        <p:nvSpPr>
          <p:cNvPr id="10" name="Text Placeholder 9">
            <a:extLst>
              <a:ext uri="{FF2B5EF4-FFF2-40B4-BE49-F238E27FC236}">
                <a16:creationId xmlns:a16="http://schemas.microsoft.com/office/drawing/2014/main" id="{A699D9AB-CF38-0B9F-E8F4-A875456BA950}"/>
              </a:ext>
            </a:extLst>
          </p:cNvPr>
          <p:cNvSpPr>
            <a:spLocks noGrp="1"/>
          </p:cNvSpPr>
          <p:nvPr>
            <p:ph type="body" sz="quarter" idx="15" hasCustomPrompt="1"/>
          </p:nvPr>
        </p:nvSpPr>
        <p:spPr>
          <a:xfrm>
            <a:off x="842963" y="1475779"/>
            <a:ext cx="5147020" cy="4457367"/>
          </a:xfrm>
          <a:prstGeom prst="rect">
            <a:avLst/>
          </a:prstGeom>
        </p:spPr>
        <p:txBody>
          <a:bodyPr wrap="square"/>
          <a:lstStyle>
            <a:lvl1pPr marL="285750" indent="-285750">
              <a:lnSpc>
                <a:spcPct val="100000"/>
              </a:lnSpc>
              <a:spcBef>
                <a:spcPts val="400"/>
              </a:spcBef>
              <a:buFont typeface="Arial" panose="020B0604020202020204" pitchFamily="34" charset="0"/>
              <a:buChar char="•"/>
              <a:defRPr lang="en-US" sz="1800" dirty="0">
                <a:solidFill>
                  <a:srgbClr val="333333"/>
                </a:solidFill>
              </a:defRPr>
            </a:lvl1pPr>
            <a:lvl2pPr>
              <a:defRPr sz="1400"/>
            </a:lvl2pPr>
          </a:lstStyle>
          <a:p>
            <a:pPr lvl="0"/>
            <a:r>
              <a:rPr lang="en-US"/>
              <a:t>Name, Rank, and Title of team member(s)</a:t>
            </a:r>
          </a:p>
          <a:p>
            <a:pPr lvl="0"/>
            <a:endParaRPr lang="en-US"/>
          </a:p>
        </p:txBody>
      </p:sp>
      <p:sp>
        <p:nvSpPr>
          <p:cNvPr id="13" name="TextBox 12">
            <a:extLst>
              <a:ext uri="{FF2B5EF4-FFF2-40B4-BE49-F238E27FC236}">
                <a16:creationId xmlns:a16="http://schemas.microsoft.com/office/drawing/2014/main" id="{5720B832-A49E-E795-A4B6-76A30E56CE04}"/>
              </a:ext>
            </a:extLst>
          </p:cNvPr>
          <p:cNvSpPr txBox="1"/>
          <p:nvPr userDrawn="1"/>
        </p:nvSpPr>
        <p:spPr>
          <a:xfrm>
            <a:off x="7528574" y="3242797"/>
            <a:ext cx="308658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picture of the CCA team or unit/organization here.</a:t>
            </a:r>
          </a:p>
        </p:txBody>
      </p:sp>
    </p:spTree>
    <p:extLst>
      <p:ext uri="{BB962C8B-B14F-4D97-AF65-F5344CB8AC3E}">
        <p14:creationId xmlns:p14="http://schemas.microsoft.com/office/powerpoint/2010/main" val="2394309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 Two Column w/ Icons_op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F3054D-A135-B6C1-C254-F29F5F863D48}"/>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98A1C9-E720-4AC7-DA10-DE2FD059C5B2}"/>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A8A020-C24A-3191-A7C6-ADFC507134BF}"/>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Protective Factors  |  </a:t>
            </a:r>
            <a:r>
              <a:rPr lang="en-US" sz="2800" b="0" i="0">
                <a:solidFill>
                  <a:schemeClr val="bg1"/>
                </a:solidFill>
                <a:latin typeface="Arial" panose="020B0604020202020204" pitchFamily="34" charset="0"/>
                <a:cs typeface="Arial" panose="020B0604020202020204" pitchFamily="34" charset="0"/>
              </a:rPr>
              <a:t>Favorable Ratings</a:t>
            </a:r>
          </a:p>
        </p:txBody>
      </p:sp>
      <p:sp>
        <p:nvSpPr>
          <p:cNvPr id="11" name="TextBox 10">
            <a:extLst>
              <a:ext uri="{FF2B5EF4-FFF2-40B4-BE49-F238E27FC236}">
                <a16:creationId xmlns:a16="http://schemas.microsoft.com/office/drawing/2014/main" id="{442FA877-A9A6-7957-A82F-D34A6D59D66D}"/>
              </a:ext>
            </a:extLst>
          </p:cNvPr>
          <p:cNvSpPr txBox="1"/>
          <p:nvPr userDrawn="1"/>
        </p:nvSpPr>
        <p:spPr>
          <a:xfrm>
            <a:off x="2884968" y="2971732"/>
            <a:ext cx="642206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Copy the Protective Factors – Favorable Ratings chart from the DEOCS Survey Results PDF Report. You can hold the Windows + Shift + S keys to open the screenshot/snipping tool. Paste image over this text.</a:t>
            </a:r>
          </a:p>
        </p:txBody>
      </p:sp>
    </p:spTree>
    <p:extLst>
      <p:ext uri="{BB962C8B-B14F-4D97-AF65-F5344CB8AC3E}">
        <p14:creationId xmlns:p14="http://schemas.microsoft.com/office/powerpoint/2010/main" val="28070690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ontent, Two Column w/ Icons_op2">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69C2041-028C-34C3-76A6-73E9985A2D15}"/>
              </a:ext>
            </a:extLst>
          </p:cNvPr>
          <p:cNvSpPr txBox="1"/>
          <p:nvPr userDrawn="1"/>
        </p:nvSpPr>
        <p:spPr>
          <a:xfrm>
            <a:off x="3829050" y="2705528"/>
            <a:ext cx="4533900" cy="1754326"/>
          </a:xfrm>
          <a:prstGeom prst="rect">
            <a:avLst/>
          </a:prstGeom>
          <a:solidFill>
            <a:schemeClr val="bg1"/>
          </a:solid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Copy the Trends Over Time for Protective Factors – Favorable Ratings table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5" name="Rectangle 4">
            <a:extLst>
              <a:ext uri="{FF2B5EF4-FFF2-40B4-BE49-F238E27FC236}">
                <a16:creationId xmlns:a16="http://schemas.microsoft.com/office/drawing/2014/main" id="{5556A12E-FA13-5D03-537F-6EF0EB579303}"/>
              </a:ext>
            </a:extLst>
          </p:cNvPr>
          <p:cNvSpPr/>
          <p:nvPr userDrawn="1"/>
        </p:nvSpPr>
        <p:spPr>
          <a:xfrm>
            <a:off x="0" y="1083560"/>
            <a:ext cx="12192000" cy="1107236"/>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0F3054D-A135-B6C1-C254-F29F5F863D48}"/>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98A1C9-E720-4AC7-DA10-DE2FD059C5B2}"/>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8E96992-5803-9A27-9474-99F3E9C68114}"/>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Protective Factors  |  </a:t>
            </a:r>
            <a:r>
              <a:rPr lang="en-US" sz="2800" b="0" i="0">
                <a:solidFill>
                  <a:schemeClr val="bg1"/>
                </a:solidFill>
                <a:latin typeface="Arial" panose="020B0604020202020204" pitchFamily="34" charset="0"/>
                <a:cs typeface="Arial" panose="020B0604020202020204" pitchFamily="34" charset="0"/>
              </a:rPr>
              <a:t>Trends Over Time</a:t>
            </a:r>
          </a:p>
        </p:txBody>
      </p:sp>
    </p:spTree>
    <p:extLst>
      <p:ext uri="{BB962C8B-B14F-4D97-AF65-F5344CB8AC3E}">
        <p14:creationId xmlns:p14="http://schemas.microsoft.com/office/powerpoint/2010/main" val="41713680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ontent, Two Column w/ Icons_op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3D7EAF-71FC-BF7D-37E2-B1117EA721BF}"/>
              </a:ext>
            </a:extLst>
          </p:cNvPr>
          <p:cNvSpPr txBox="1"/>
          <p:nvPr userDrawn="1"/>
        </p:nvSpPr>
        <p:spPr>
          <a:xfrm>
            <a:off x="3829050" y="2695990"/>
            <a:ext cx="4533900" cy="2031325"/>
          </a:xfrm>
          <a:prstGeom prst="rect">
            <a:avLst/>
          </a:prstGeom>
          <a:solidFill>
            <a:schemeClr val="bg1"/>
          </a:solid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Copy the Risk Factors – Unfavorable Ratings chart from the DEOCS Survey Results PDF Report. You can hold the Windows + Shift + S keys to open the screenshot/ 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Paste image over this text.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4A5C079-475E-32BC-93E7-848D72E65F47}"/>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845C68-0A5B-0E4D-CC51-387E09561E70}"/>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EE16473-39B4-E042-1339-B648C6D92D0E}"/>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Risk Factors</a:t>
            </a:r>
            <a:r>
              <a:rPr lang="en-US" sz="3200" b="0" i="1">
                <a:solidFill>
                  <a:schemeClr val="bg1"/>
                </a:solidFill>
                <a:latin typeface="Arial" panose="020B0604020202020204" pitchFamily="34" charset="0"/>
                <a:cs typeface="Arial" panose="020B0604020202020204" pitchFamily="34" charset="0"/>
              </a:rPr>
              <a:t>  </a:t>
            </a:r>
            <a:r>
              <a:rPr lang="en-US" sz="3200" b="1">
                <a:solidFill>
                  <a:schemeClr val="bg1"/>
                </a:solidFill>
                <a:latin typeface="Arial" panose="020B0604020202020204" pitchFamily="34" charset="0"/>
                <a:cs typeface="Arial" panose="020B0604020202020204" pitchFamily="34" charset="0"/>
              </a:rPr>
              <a:t>|  </a:t>
            </a:r>
            <a:r>
              <a:rPr lang="en-US" sz="2800" b="0" i="0">
                <a:solidFill>
                  <a:schemeClr val="bg1"/>
                </a:solidFill>
                <a:latin typeface="Arial" panose="020B0604020202020204" pitchFamily="34" charset="0"/>
                <a:cs typeface="Arial" panose="020B0604020202020204" pitchFamily="34" charset="0"/>
              </a:rPr>
              <a:t>Unfavorable Ratings</a:t>
            </a:r>
            <a:endParaRPr lang="en-US" sz="2800" b="0" i="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1051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Slide Dark Blue">
    <p:bg>
      <p:bgPr>
        <a:solidFill>
          <a:srgbClr val="0C255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D705B3-09EB-3A49-1136-3E66A523C9AF}"/>
              </a:ext>
            </a:extLst>
          </p:cNvPr>
          <p:cNvSpPr txBox="1"/>
          <p:nvPr userDrawn="1"/>
        </p:nvSpPr>
        <p:spPr>
          <a:xfrm>
            <a:off x="836694" y="1862525"/>
            <a:ext cx="6379114" cy="830997"/>
          </a:xfrm>
          <a:prstGeom prst="rect">
            <a:avLst/>
          </a:prstGeom>
          <a:noFill/>
        </p:spPr>
        <p:txBody>
          <a:bodyPr wrap="square" rtlCol="0">
            <a:spAutoFit/>
          </a:bodyPr>
          <a:lstStyle/>
          <a:p>
            <a:r>
              <a:rPr lang="en-US" sz="4800" b="1">
                <a:solidFill>
                  <a:srgbClr val="FFFFFF"/>
                </a:solidFill>
              </a:rPr>
              <a:t>Our DEOCS Results</a:t>
            </a:r>
          </a:p>
        </p:txBody>
      </p:sp>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chematic&#10;&#10;Description automatically generated">
            <a:extLst>
              <a:ext uri="{FF2B5EF4-FFF2-40B4-BE49-F238E27FC236}">
                <a16:creationId xmlns:a16="http://schemas.microsoft.com/office/drawing/2014/main" id="{08821BE4-A542-35B5-AA1F-B829B320C675}"/>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875324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ontent, Two Column w/ Icons_op2">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3CED4A-B2D9-8168-5C52-CC4D03876DA5}"/>
              </a:ext>
            </a:extLst>
          </p:cNvPr>
          <p:cNvSpPr txBox="1"/>
          <p:nvPr userDrawn="1"/>
        </p:nvSpPr>
        <p:spPr>
          <a:xfrm>
            <a:off x="3829050" y="2707566"/>
            <a:ext cx="4533900" cy="1969770"/>
          </a:xfrm>
          <a:prstGeom prst="rect">
            <a:avLst/>
          </a:prstGeom>
          <a:solidFill>
            <a:schemeClr val="bg1"/>
          </a:solid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Copy the Trends Over Time for Risk Factors – Unfavorable Ratings table from the DEOCS Survey Results PDF Report. You can hold the Windows + Shift + S keys to open the screenshot/ 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Paste image over this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556A12E-FA13-5D03-537F-6EF0EB579303}"/>
              </a:ext>
            </a:extLst>
          </p:cNvPr>
          <p:cNvSpPr/>
          <p:nvPr userDrawn="1"/>
        </p:nvSpPr>
        <p:spPr>
          <a:xfrm>
            <a:off x="0" y="1083560"/>
            <a:ext cx="12192000" cy="1107236"/>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0F3054D-A135-B6C1-C254-F29F5F863D48}"/>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98A1C9-E720-4AC7-DA10-DE2FD059C5B2}"/>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FC709F-FA17-3A8B-ACF7-44C8F6FA352A}"/>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Risk Factors  |  </a:t>
            </a:r>
            <a:r>
              <a:rPr lang="en-US" sz="2800" b="0" i="0">
                <a:solidFill>
                  <a:schemeClr val="bg1"/>
                </a:solidFill>
                <a:latin typeface="Arial" panose="020B0604020202020204" pitchFamily="34" charset="0"/>
                <a:cs typeface="Arial" panose="020B0604020202020204" pitchFamily="34" charset="0"/>
              </a:rPr>
              <a:t>Trends Over Time</a:t>
            </a:r>
          </a:p>
        </p:txBody>
      </p:sp>
    </p:spTree>
    <p:extLst>
      <p:ext uri="{BB962C8B-B14F-4D97-AF65-F5344CB8AC3E}">
        <p14:creationId xmlns:p14="http://schemas.microsoft.com/office/powerpoint/2010/main" val="29359654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F62BC7E-84B0-9DAD-906A-7113D47AE3C0}"/>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Cohesion</a:t>
            </a:r>
          </a:p>
        </p:txBody>
      </p:sp>
      <p:sp>
        <p:nvSpPr>
          <p:cNvPr id="10" name="TextBox 9">
            <a:extLst>
              <a:ext uri="{FF2B5EF4-FFF2-40B4-BE49-F238E27FC236}">
                <a16:creationId xmlns:a16="http://schemas.microsoft.com/office/drawing/2014/main" id="{A64CDD00-8B7B-FA01-A07F-12FA9F14921D}"/>
              </a:ext>
            </a:extLst>
          </p:cNvPr>
          <p:cNvSpPr txBox="1"/>
          <p:nvPr userDrawn="1"/>
        </p:nvSpPr>
        <p:spPr>
          <a:xfrm>
            <a:off x="2364122" y="2910632"/>
            <a:ext cx="74637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Cohesion chart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13347C48-8E11-7712-6DA8-A80A2FFBD246}"/>
              </a:ext>
            </a:extLst>
          </p:cNvPr>
          <p:cNvSpPr txBox="1"/>
          <p:nvPr userDrawn="1"/>
        </p:nvSpPr>
        <p:spPr>
          <a:xfrm>
            <a:off x="0" y="1132151"/>
            <a:ext cx="12192000" cy="1107996"/>
          </a:xfrm>
          <a:prstGeom prst="rect">
            <a:avLst/>
          </a:prstGeom>
          <a:solidFill>
            <a:srgbClr val="AEBFD4"/>
          </a:solidFill>
          <a:ln w="57150">
            <a:noFill/>
          </a:ln>
        </p:spPr>
        <p:txBody>
          <a:bodyPr wrap="square" lIns="182880" tIns="182880" rIns="182880" bIns="1828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baseline="0">
                <a:latin typeface="Arial" panose="020B0604020202020204" pitchFamily="34" charset="0"/>
                <a:cs typeface="Arial" panose="020B0604020202020204" pitchFamily="34" charset="0"/>
              </a:rPr>
              <a:t>Cohesion </a:t>
            </a:r>
            <a:r>
              <a:rPr lang="en-US" sz="1600" b="0" i="0" u="none" strike="noStrike" baseline="0">
                <a:latin typeface="Arial" panose="020B0604020202020204" pitchFamily="34" charset="0"/>
                <a:cs typeface="Arial" panose="020B0604020202020204" pitchFamily="34" charset="0"/>
              </a:rPr>
              <a:t>assesses whether individuals in a workplace care about each other, share the same mission and goals, and work together effectively. Cohesive organizations are linked to improved readiness and retention, and a lower likelihood of sexual assault, sexual harassment, and suicide.</a:t>
            </a:r>
            <a:endParaRPr lang="en-US" sz="1600" b="1" i="1">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7E7F6109-0C6C-7A86-5371-674F07BD3E80}"/>
              </a:ext>
            </a:extLst>
          </p:cNvPr>
          <p:cNvSpPr>
            <a:spLocks noGrp="1"/>
          </p:cNvSpPr>
          <p:nvPr>
            <p:ph type="body" sz="quarter" idx="10" hasCustomPrompt="1"/>
          </p:nvPr>
        </p:nvSpPr>
        <p:spPr>
          <a:xfrm>
            <a:off x="823901" y="4523333"/>
            <a:ext cx="10525832"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a:t>Click to add notes/comments.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a:p>
        </p:txBody>
      </p:sp>
    </p:spTree>
    <p:extLst>
      <p:ext uri="{BB962C8B-B14F-4D97-AF65-F5344CB8AC3E}">
        <p14:creationId xmlns:p14="http://schemas.microsoft.com/office/powerpoint/2010/main" val="39141011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6EE00E-270E-48AE-3F8C-806F1543F003}"/>
              </a:ext>
            </a:extLst>
          </p:cNvPr>
          <p:cNvSpPr txBox="1"/>
          <p:nvPr userDrawn="1"/>
        </p:nvSpPr>
        <p:spPr>
          <a:xfrm>
            <a:off x="842269" y="320040"/>
            <a:ext cx="10793261" cy="1077218"/>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Cohesion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i="1">
              <a:solidFill>
                <a:schemeClr val="bg1"/>
              </a:solidFill>
              <a:latin typeface="Arial" panose="020B0604020202020204" pitchFamily="34" charset="0"/>
              <a:cs typeface="Arial" panose="020B0604020202020204" pitchFamily="34" charset="0"/>
            </a:endParaRPr>
          </a:p>
          <a:p>
            <a:endParaRPr lang="en-US" sz="3200" b="0" i="1">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6C36F64-63AD-F792-ECAC-08D7A754069F}"/>
              </a:ext>
            </a:extLst>
          </p:cNvPr>
          <p:cNvSpPr txBox="1"/>
          <p:nvPr userDrawn="1"/>
        </p:nvSpPr>
        <p:spPr>
          <a:xfrm>
            <a:off x="1346888" y="2971732"/>
            <a:ext cx="58427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Cohesion Ratings by Demographic Category chart from the DEOCS Survey Results PDF Report. You can hold the Windows + Shift + S keys to open the screenshot/snipping tool. Paste image over this text.</a:t>
            </a:r>
          </a:p>
        </p:txBody>
      </p:sp>
      <p:sp>
        <p:nvSpPr>
          <p:cNvPr id="21" name="Text Placeholder 6">
            <a:extLst>
              <a:ext uri="{FF2B5EF4-FFF2-40B4-BE49-F238E27FC236}">
                <a16:creationId xmlns:a16="http://schemas.microsoft.com/office/drawing/2014/main" id="{D0DC6A2D-1997-DFDD-146E-EB51B950E621}"/>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7100928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F62BC7E-84B0-9DAD-906A-7113D47AE3C0}"/>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Connectedness</a:t>
            </a:r>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23901" y="4523333"/>
            <a:ext cx="10525832"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a:t>Click to add notes/comments.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a:p>
        </p:txBody>
      </p:sp>
      <p:sp>
        <p:nvSpPr>
          <p:cNvPr id="8" name="TextBox 7">
            <a:extLst>
              <a:ext uri="{FF2B5EF4-FFF2-40B4-BE49-F238E27FC236}">
                <a16:creationId xmlns:a16="http://schemas.microsoft.com/office/drawing/2014/main" id="{B13E64EF-4249-9C1F-988B-1C385DE2928C}"/>
              </a:ext>
            </a:extLst>
          </p:cNvPr>
          <p:cNvSpPr txBox="1"/>
          <p:nvPr userDrawn="1"/>
        </p:nvSpPr>
        <p:spPr>
          <a:xfrm>
            <a:off x="2243472" y="3134420"/>
            <a:ext cx="77050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Connectedness chart from the DEOCS Survey Results PDF Report. You can hold the Windows + Shift + S keys to open the screenshot/snipping tool. Paste image over this text.</a:t>
            </a:r>
          </a:p>
        </p:txBody>
      </p:sp>
      <p:sp>
        <p:nvSpPr>
          <p:cNvPr id="3" name="TextBox 2">
            <a:extLst>
              <a:ext uri="{FF2B5EF4-FFF2-40B4-BE49-F238E27FC236}">
                <a16:creationId xmlns:a16="http://schemas.microsoft.com/office/drawing/2014/main" id="{3ABAB9E9-C858-3BE5-5D09-91DF3E863238}"/>
              </a:ext>
            </a:extLst>
          </p:cNvPr>
          <p:cNvSpPr txBox="1"/>
          <p:nvPr userDrawn="1"/>
        </p:nvSpPr>
        <p:spPr>
          <a:xfrm>
            <a:off x="0" y="1132151"/>
            <a:ext cx="12192000" cy="1600438"/>
          </a:xfrm>
          <a:prstGeom prst="rect">
            <a:avLst/>
          </a:prstGeom>
          <a:solidFill>
            <a:srgbClr val="AEBFD4"/>
          </a:solidFill>
          <a:ln w="25400">
            <a:noFill/>
          </a:ln>
        </p:spPr>
        <p:txBody>
          <a:bodyPr wrap="square" lIns="182880" tIns="182880" rIns="182880" bIns="182880" rtlCol="0">
            <a:spAutoFit/>
          </a:bodyPr>
          <a:lstStyle/>
          <a:p>
            <a:pPr algn="l"/>
            <a:r>
              <a:rPr lang="en-US" sz="1600" b="0" i="1" u="none" strike="noStrike" baseline="0" dirty="0">
                <a:latin typeface="Arial" panose="020B0604020202020204" pitchFamily="34" charset="0"/>
                <a:cs typeface="Arial" panose="020B0604020202020204" pitchFamily="34" charset="0"/>
              </a:rPr>
              <a:t>Connectedness </a:t>
            </a:r>
            <a:r>
              <a:rPr lang="en-US" sz="1600" b="0" i="0" u="none" strike="noStrike" baseline="0" dirty="0">
                <a:latin typeface="Arial" panose="020B0604020202020204" pitchFamily="34" charset="0"/>
                <a:cs typeface="Arial" panose="020B0604020202020204" pitchFamily="34" charset="0"/>
              </a:rPr>
              <a:t>measures an individual’s closeness or belongingness to their unit or organization, and their satisfaction with their relationship to, and support from, others in that unit or organization. This also includes organizational identification which is the degree to which an individual views themselves as a member of the organization and to what extent they experience a sense of oneness with the organization’s values, brand, and methods. Higher connectedness is linked to improved readiness, higher retention, and a lower likelihood of suicide.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660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6EE00E-270E-48AE-3F8C-806F1543F003}"/>
              </a:ext>
            </a:extLst>
          </p:cNvPr>
          <p:cNvSpPr txBox="1"/>
          <p:nvPr userDrawn="1"/>
        </p:nvSpPr>
        <p:spPr>
          <a:xfrm>
            <a:off x="842270" y="320040"/>
            <a:ext cx="11349730"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Connectedness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i="1">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0EC41C0-9D8B-1F54-F67A-278C8E4BB715}"/>
              </a:ext>
            </a:extLst>
          </p:cNvPr>
          <p:cNvSpPr txBox="1"/>
          <p:nvPr userDrawn="1"/>
        </p:nvSpPr>
        <p:spPr>
          <a:xfrm>
            <a:off x="1882610" y="2694733"/>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Connectedness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7" name="Text Placeholder 6">
            <a:extLst>
              <a:ext uri="{FF2B5EF4-FFF2-40B4-BE49-F238E27FC236}">
                <a16:creationId xmlns:a16="http://schemas.microsoft.com/office/drawing/2014/main" id="{6EA394F5-CE15-6A0E-858D-530465C97F82}"/>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20382126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3ACAB13-D18B-A124-5A50-5EA1A4845C96}"/>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Engagement &amp; Commitment</a:t>
            </a:r>
          </a:p>
        </p:txBody>
      </p:sp>
      <p:sp>
        <p:nvSpPr>
          <p:cNvPr id="9" name="TextBox 8">
            <a:extLst>
              <a:ext uri="{FF2B5EF4-FFF2-40B4-BE49-F238E27FC236}">
                <a16:creationId xmlns:a16="http://schemas.microsoft.com/office/drawing/2014/main" id="{094C4171-963A-4724-7170-448380208C1A}"/>
              </a:ext>
            </a:extLst>
          </p:cNvPr>
          <p:cNvSpPr txBox="1"/>
          <p:nvPr userDrawn="1"/>
        </p:nvSpPr>
        <p:spPr>
          <a:xfrm>
            <a:off x="1877728" y="2920927"/>
            <a:ext cx="841817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Engagement &amp; Commitment chart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57DC53D8-D109-40E9-60B8-6F46AB5C7C9D}"/>
              </a:ext>
            </a:extLst>
          </p:cNvPr>
          <p:cNvSpPr txBox="1"/>
          <p:nvPr userDrawn="1"/>
        </p:nvSpPr>
        <p:spPr>
          <a:xfrm>
            <a:off x="0" y="1133856"/>
            <a:ext cx="12192000" cy="1107996"/>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Engagement &amp; Commitment </a:t>
            </a:r>
            <a:r>
              <a:rPr lang="en-US" sz="1600" b="0" i="0" u="none" strike="noStrike" baseline="0">
                <a:latin typeface="Arial" panose="020B0604020202020204" pitchFamily="34" charset="0"/>
                <a:cs typeface="Arial" panose="020B0604020202020204" pitchFamily="34" charset="0"/>
              </a:rPr>
              <a:t>measures the extent to which one finds their work fulfilling and is committed to their job and organization. Engaged and committed individuals demonstrate enthusiasm for, and dedication to, the work that they do. Higher levels of engagement and commitment are linked to improved readiness, higher retention, and a lower likelihood of suicide.</a:t>
            </a:r>
            <a:endParaRPr lang="en-US" sz="24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93A8BADE-485E-CF44-94CE-5EF7174D9D92}"/>
              </a:ext>
            </a:extLst>
          </p:cNvPr>
          <p:cNvSpPr>
            <a:spLocks noGrp="1"/>
          </p:cNvSpPr>
          <p:nvPr>
            <p:ph type="body" sz="quarter" idx="10" hasCustomPrompt="1"/>
          </p:nvPr>
        </p:nvSpPr>
        <p:spPr>
          <a:xfrm>
            <a:off x="823901" y="4523333"/>
            <a:ext cx="10525832"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a:t>Click to add notes/comments.</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endParaRPr lang="en-US"/>
          </a:p>
        </p:txBody>
      </p:sp>
    </p:spTree>
    <p:extLst>
      <p:ext uri="{BB962C8B-B14F-4D97-AF65-F5344CB8AC3E}">
        <p14:creationId xmlns:p14="http://schemas.microsoft.com/office/powerpoint/2010/main" val="21055826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073532-6394-1A2F-9419-428C9626D1AC}"/>
              </a:ext>
            </a:extLst>
          </p:cNvPr>
          <p:cNvSpPr txBox="1"/>
          <p:nvPr userDrawn="1"/>
        </p:nvSpPr>
        <p:spPr>
          <a:xfrm>
            <a:off x="842269" y="320040"/>
            <a:ext cx="11349731" cy="523220"/>
          </a:xfrm>
          <a:prstGeom prst="rect">
            <a:avLst/>
          </a:prstGeom>
          <a:noFill/>
        </p:spPr>
        <p:txBody>
          <a:bodyPr wrap="square" lIns="0" rtlCol="0">
            <a:spAutoFit/>
          </a:bodyPr>
          <a:lstStyle/>
          <a:p>
            <a:r>
              <a:rPr lang="en-US" sz="2800" b="1">
                <a:solidFill>
                  <a:schemeClr val="bg1"/>
                </a:solidFill>
                <a:latin typeface="Arial" panose="020B0604020202020204" pitchFamily="34" charset="0"/>
                <a:cs typeface="Arial" panose="020B0604020202020204" pitchFamily="34" charset="0"/>
              </a:rPr>
              <a:t>Engagement &amp; Commitment Ratings by Demographic</a:t>
            </a:r>
            <a:r>
              <a:rPr lang="en-US" sz="2800" b="1" baseline="0">
                <a:solidFill>
                  <a:schemeClr val="bg1"/>
                </a:solidFill>
                <a:latin typeface="Arial" panose="020B0604020202020204" pitchFamily="34" charset="0"/>
                <a:cs typeface="Arial" panose="020B0604020202020204" pitchFamily="34" charset="0"/>
              </a:rPr>
              <a:t> Category</a:t>
            </a:r>
            <a:endParaRPr lang="en-US" sz="2800" b="0" i="0">
              <a:solidFill>
                <a:schemeClr val="bg1"/>
              </a:solidFill>
              <a:highlight>
                <a:srgbClr val="FFFF00"/>
              </a:highligh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50AF703-FD28-2482-AA5F-994C56DDB309}"/>
              </a:ext>
            </a:extLst>
          </p:cNvPr>
          <p:cNvSpPr txBox="1"/>
          <p:nvPr userDrawn="1"/>
        </p:nvSpPr>
        <p:spPr>
          <a:xfrm>
            <a:off x="1882610" y="2694733"/>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Engagement &amp; Commitment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C0DFE879-349B-9DB8-CEE3-0E0249610690}"/>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2877826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
        <p:nvSpPr>
          <p:cNvPr id="13" name="TextBox 12">
            <a:extLst>
              <a:ext uri="{FF2B5EF4-FFF2-40B4-BE49-F238E27FC236}">
                <a16:creationId xmlns:a16="http://schemas.microsoft.com/office/drawing/2014/main" id="{E3ACAB13-D18B-A124-5A50-5EA1A4845C96}"/>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Fairness</a:t>
            </a:r>
          </a:p>
        </p:txBody>
      </p:sp>
      <p:sp>
        <p:nvSpPr>
          <p:cNvPr id="8" name="TextBox 7">
            <a:extLst>
              <a:ext uri="{FF2B5EF4-FFF2-40B4-BE49-F238E27FC236}">
                <a16:creationId xmlns:a16="http://schemas.microsoft.com/office/drawing/2014/main" id="{D57F0137-3C73-4F22-C056-4F11E6AFC65B}"/>
              </a:ext>
            </a:extLst>
          </p:cNvPr>
          <p:cNvSpPr txBox="1"/>
          <p:nvPr userDrawn="1"/>
        </p:nvSpPr>
        <p:spPr>
          <a:xfrm>
            <a:off x="1886911" y="2967335"/>
            <a:ext cx="841817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Fairness chart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6D94B2FA-FD63-6F78-81D6-3B8F2F7EF247}"/>
              </a:ext>
            </a:extLst>
          </p:cNvPr>
          <p:cNvSpPr txBox="1"/>
          <p:nvPr userDrawn="1"/>
        </p:nvSpPr>
        <p:spPr>
          <a:xfrm>
            <a:off x="0" y="1133856"/>
            <a:ext cx="12192000" cy="1354217"/>
          </a:xfrm>
          <a:prstGeom prst="rect">
            <a:avLst/>
          </a:prstGeom>
          <a:solidFill>
            <a:schemeClr val="accent5"/>
          </a:solidFill>
          <a:ln w="76200">
            <a:noFill/>
          </a:ln>
        </p:spPr>
        <p:txBody>
          <a:bodyPr wrap="square" lIns="182880" tIns="182880" rIns="182880" bIns="182880" rtlCol="0">
            <a:spAutoFit/>
          </a:bodyPr>
          <a:lstStyle/>
          <a:p>
            <a:r>
              <a:rPr lang="en-US" sz="1600" b="0" i="1" u="none" strike="noStrike" baseline="0">
                <a:latin typeface="Arial" panose="020B0604020202020204" pitchFamily="34" charset="0"/>
                <a:cs typeface="Arial" panose="020B0604020202020204" pitchFamily="34" charset="0"/>
              </a:rPr>
              <a:t>Fairness </a:t>
            </a:r>
            <a:r>
              <a:rPr lang="en-US" sz="1600" b="0" i="0" u="none" strike="noStrike" baseline="0">
                <a:latin typeface="Arial" panose="020B0604020202020204" pitchFamily="34" charset="0"/>
                <a:cs typeface="Arial" panose="020B0604020202020204" pitchFamily="34" charset="0"/>
              </a:rPr>
              <a:t>is the perception that formal and informal organizational policies, practices, and procedures regarding information sharing, job opportunities, and promotions are based on merit, inclusion, equality, and respect. Organizations with fair treatment are linked to improved readiness, higher retention, and a lower likelihood of sexual harassment and racial/ethnic harassment and discrimination.</a:t>
            </a: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0140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073532-6394-1A2F-9419-428C9626D1AC}"/>
              </a:ext>
            </a:extLst>
          </p:cNvPr>
          <p:cNvSpPr txBox="1"/>
          <p:nvPr userDrawn="1"/>
        </p:nvSpPr>
        <p:spPr>
          <a:xfrm>
            <a:off x="842269" y="320040"/>
            <a:ext cx="11161839"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Fairness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i="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FD830B0-8A5F-8C24-5203-D0DC92F00333}"/>
              </a:ext>
            </a:extLst>
          </p:cNvPr>
          <p:cNvSpPr txBox="1"/>
          <p:nvPr userDrawn="1"/>
        </p:nvSpPr>
        <p:spPr>
          <a:xfrm>
            <a:off x="1882610" y="2694733"/>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Fairness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3" name="Text Placeholder 6">
            <a:extLst>
              <a:ext uri="{FF2B5EF4-FFF2-40B4-BE49-F238E27FC236}">
                <a16:creationId xmlns:a16="http://schemas.microsoft.com/office/drawing/2014/main" id="{B37FCEE8-2E6B-48B0-0977-288571DD0AB8}"/>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42699922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1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3ACAB13-D18B-A124-5A50-5EA1A4845C96}"/>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Inclusion</a:t>
            </a:r>
          </a:p>
        </p:txBody>
      </p:sp>
      <p:sp>
        <p:nvSpPr>
          <p:cNvPr id="8" name="TextBox 7">
            <a:extLst>
              <a:ext uri="{FF2B5EF4-FFF2-40B4-BE49-F238E27FC236}">
                <a16:creationId xmlns:a16="http://schemas.microsoft.com/office/drawing/2014/main" id="{57FBB89D-6695-A2F7-3D91-78FF52E3FD70}"/>
              </a:ext>
            </a:extLst>
          </p:cNvPr>
          <p:cNvSpPr txBox="1"/>
          <p:nvPr userDrawn="1"/>
        </p:nvSpPr>
        <p:spPr>
          <a:xfrm>
            <a:off x="1877728" y="3053447"/>
            <a:ext cx="841817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Inclusion chart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546F6442-08CB-1AA9-C484-B4C5712579D8}"/>
              </a:ext>
            </a:extLst>
          </p:cNvPr>
          <p:cNvSpPr txBox="1"/>
          <p:nvPr userDrawn="1"/>
        </p:nvSpPr>
        <p:spPr>
          <a:xfrm>
            <a:off x="0" y="1137354"/>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Inclusion </a:t>
            </a:r>
            <a:r>
              <a:rPr lang="en-US" sz="1600" b="0" i="0" u="none" strike="noStrike" baseline="0">
                <a:latin typeface="Arial" panose="020B0604020202020204" pitchFamily="34" charset="0"/>
                <a:cs typeface="Arial" panose="020B0604020202020204" pitchFamily="34" charset="0"/>
              </a:rPr>
              <a:t>indicates whether individuals are treated fairly and respectfully, have equal access to opportunities and resources, and can contribute fully to the organization’s success. Inclusive work environments ensure that it is safe for an individual to voice their different opinions, perspective, and/or suggestions. Inclusive organizations are linked to a lower likelihood of racial/ethnic harassment and discrimination, improved readiness, and higher retention.</a:t>
            </a:r>
            <a:endParaRPr lang="en-US" sz="16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F69AF731-F72E-A940-A625-144E0844905C}"/>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38146375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Section Slide Dark Blue">
    <p:bg>
      <p:bgPr>
        <a:solidFill>
          <a:srgbClr val="0C255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D705B3-09EB-3A49-1136-3E66A523C9AF}"/>
              </a:ext>
            </a:extLst>
          </p:cNvPr>
          <p:cNvSpPr txBox="1"/>
          <p:nvPr userDrawn="1"/>
        </p:nvSpPr>
        <p:spPr>
          <a:xfrm>
            <a:off x="876299" y="1860607"/>
            <a:ext cx="8563578" cy="830997"/>
          </a:xfrm>
          <a:prstGeom prst="rect">
            <a:avLst/>
          </a:prstGeom>
          <a:noFill/>
        </p:spPr>
        <p:txBody>
          <a:bodyPr wrap="square" rtlCol="0">
            <a:spAutoFit/>
          </a:bodyPr>
          <a:lstStyle/>
          <a:p>
            <a:r>
              <a:rPr lang="en-US" sz="4800" b="1">
                <a:solidFill>
                  <a:srgbClr val="FFFFFF"/>
                </a:solidFill>
              </a:rPr>
              <a:t>Protective Factors</a:t>
            </a:r>
            <a:endParaRPr lang="en-US" sz="4800" b="0">
              <a:solidFill>
                <a:srgbClr val="FFFFFF"/>
              </a:solidFill>
            </a:endParaRPr>
          </a:p>
        </p:txBody>
      </p:sp>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FA43BC2-28BC-B096-BD16-A4340DEEA7B7}"/>
              </a:ext>
            </a:extLst>
          </p:cNvPr>
          <p:cNvSpPr txBox="1"/>
          <p:nvPr userDrawn="1"/>
        </p:nvSpPr>
        <p:spPr>
          <a:xfrm>
            <a:off x="876300" y="3011917"/>
            <a:ext cx="10673032" cy="1200329"/>
          </a:xfrm>
          <a:prstGeom prst="rect">
            <a:avLst/>
          </a:prstGeom>
          <a:noFill/>
        </p:spPr>
        <p:txBody>
          <a:bodyPr wrap="square" rtlCol="0">
            <a:spAutoFit/>
          </a:bodyPr>
          <a:lstStyle/>
          <a:p>
            <a:pPr algn="l"/>
            <a:r>
              <a:rPr lang="en-US" sz="2400" b="0" i="0" u="none" strike="noStrike" baseline="0">
                <a:solidFill>
                  <a:srgbClr val="FFFFFF"/>
                </a:solidFill>
                <a:latin typeface="Arial" panose="020B0604020202020204" pitchFamily="34" charset="0"/>
                <a:cs typeface="Arial" panose="020B0604020202020204" pitchFamily="34" charset="0"/>
              </a:rPr>
              <a:t>Protective factors are attitudes, beliefs, and behaviors associated with positive outcomes for organizations or units. Higher favorable ratings on protective factors are linked to a higher likelihood of positive outcomes. </a:t>
            </a:r>
            <a:endParaRPr lang="en-US" sz="2400" i="0">
              <a:solidFill>
                <a:srgbClr val="FFFFFF"/>
              </a:solidFill>
              <a:latin typeface="Arial" panose="020B0604020202020204" pitchFamily="34" charset="0"/>
              <a:cs typeface="Arial" panose="020B0604020202020204" pitchFamily="34" charset="0"/>
            </a:endParaRPr>
          </a:p>
        </p:txBody>
      </p:sp>
      <p:pic>
        <p:nvPicPr>
          <p:cNvPr id="3" name="Picture 2" descr="A picture containing schematic&#10;&#10;Description automatically generated">
            <a:extLst>
              <a:ext uri="{FF2B5EF4-FFF2-40B4-BE49-F238E27FC236}">
                <a16:creationId xmlns:a16="http://schemas.microsoft.com/office/drawing/2014/main" id="{E5DDC2FC-D227-B523-7524-EFFE74F1EB0C}"/>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19747786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073532-6394-1A2F-9419-428C9626D1AC}"/>
              </a:ext>
            </a:extLst>
          </p:cNvPr>
          <p:cNvSpPr txBox="1"/>
          <p:nvPr userDrawn="1"/>
        </p:nvSpPr>
        <p:spPr>
          <a:xfrm>
            <a:off x="842269" y="320040"/>
            <a:ext cx="1134973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Inclusion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i="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E863907-CF2B-D47E-B476-3B5001F47F97}"/>
              </a:ext>
            </a:extLst>
          </p:cNvPr>
          <p:cNvSpPr txBox="1"/>
          <p:nvPr userDrawn="1"/>
        </p:nvSpPr>
        <p:spPr>
          <a:xfrm>
            <a:off x="1882610" y="2694733"/>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Inclusion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3" name="Text Placeholder 6">
            <a:extLst>
              <a:ext uri="{FF2B5EF4-FFF2-40B4-BE49-F238E27FC236}">
                <a16:creationId xmlns:a16="http://schemas.microsoft.com/office/drawing/2014/main" id="{F7198811-F770-61F4-3A69-BC940543D03C}"/>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5378541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3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11347D0-0533-D7DF-DCB8-D7A7C5A27708}"/>
              </a:ext>
            </a:extLst>
          </p:cNvPr>
          <p:cNvSpPr txBox="1"/>
          <p:nvPr userDrawn="1"/>
        </p:nvSpPr>
        <p:spPr>
          <a:xfrm>
            <a:off x="842269" y="320040"/>
            <a:ext cx="11131728"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Leadership Support – </a:t>
            </a:r>
          </a:p>
        </p:txBody>
      </p:sp>
      <p:sp>
        <p:nvSpPr>
          <p:cNvPr id="9" name="TextBox 8">
            <a:extLst>
              <a:ext uri="{FF2B5EF4-FFF2-40B4-BE49-F238E27FC236}">
                <a16:creationId xmlns:a16="http://schemas.microsoft.com/office/drawing/2014/main" id="{189F6F59-52B5-BBA2-64C7-B29E106F826B}"/>
              </a:ext>
            </a:extLst>
          </p:cNvPr>
          <p:cNvSpPr txBox="1"/>
          <p:nvPr userDrawn="1"/>
        </p:nvSpPr>
        <p:spPr>
          <a:xfrm>
            <a:off x="1686327" y="2788263"/>
            <a:ext cx="881934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Leadership Support – Ratings for All Immediate Supervisors chart from the DEOCS Survey Results PDF Report. You can hold the Windows + Shift + S keys to open the screenshot/snipping tool. Paste image over this text.</a:t>
            </a:r>
          </a:p>
        </p:txBody>
      </p:sp>
      <p:sp>
        <p:nvSpPr>
          <p:cNvPr id="3" name="TextBox 2">
            <a:extLst>
              <a:ext uri="{FF2B5EF4-FFF2-40B4-BE49-F238E27FC236}">
                <a16:creationId xmlns:a16="http://schemas.microsoft.com/office/drawing/2014/main" id="{744FE06B-8DA9-BF9E-AA32-E621A867E86A}"/>
              </a:ext>
            </a:extLst>
          </p:cNvPr>
          <p:cNvSpPr txBox="1"/>
          <p:nvPr userDrawn="1"/>
        </p:nvSpPr>
        <p:spPr>
          <a:xfrm>
            <a:off x="0" y="1130494"/>
            <a:ext cx="12192000" cy="1107996"/>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Leadership Support </a:t>
            </a:r>
            <a:r>
              <a:rPr lang="en-US" sz="1600" b="0" i="0" u="none" strike="noStrike" baseline="0">
                <a:latin typeface="Arial" panose="020B0604020202020204" pitchFamily="34" charset="0"/>
                <a:cs typeface="Arial" panose="020B0604020202020204" pitchFamily="34" charset="0"/>
              </a:rPr>
              <a:t>is the perception that leaders build trust, encourage goal attainment and professional development, promote effective communication, and support teamwork. Organizations with supportive leaders are linked to improved readiness, higher retention, and a lower likelihood of sexual assault, sexual harassment, and suicide. </a:t>
            </a:r>
            <a:endParaRPr lang="en-US" sz="2400" b="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24557C6-2C3F-6077-181E-BCAAFC6C552A}"/>
              </a:ext>
            </a:extLst>
          </p:cNvPr>
          <p:cNvSpPr txBox="1"/>
          <p:nvPr userDrawn="1"/>
        </p:nvSpPr>
        <p:spPr>
          <a:xfrm>
            <a:off x="5135877" y="180571"/>
            <a:ext cx="3635010"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All Immediate Supervisors</a:t>
            </a:r>
            <a:endParaRPr lang="en-US" sz="2400" b="0">
              <a:solidFill>
                <a:schemeClr val="bg1"/>
              </a:solidFill>
              <a:latin typeface="Arial" panose="020B0604020202020204" pitchFamily="34" charset="0"/>
              <a:cs typeface="Arial" panose="020B0604020202020204" pitchFamily="34" charset="0"/>
            </a:endParaRPr>
          </a:p>
        </p:txBody>
      </p:sp>
      <p:sp>
        <p:nvSpPr>
          <p:cNvPr id="2" name="Text Placeholder 6">
            <a:extLst>
              <a:ext uri="{FF2B5EF4-FFF2-40B4-BE49-F238E27FC236}">
                <a16:creationId xmlns:a16="http://schemas.microsoft.com/office/drawing/2014/main" id="{0B99CD46-90E9-70C1-7E37-D7EFC4599770}"/>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38027704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660BFA-953C-9FDD-6EDB-61F2DC353FC5}"/>
              </a:ext>
            </a:extLst>
          </p:cNvPr>
          <p:cNvSpPr txBox="1"/>
          <p:nvPr userDrawn="1"/>
        </p:nvSpPr>
        <p:spPr>
          <a:xfrm>
            <a:off x="842269" y="320040"/>
            <a:ext cx="4452107"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Leadership Support –  </a:t>
            </a:r>
          </a:p>
        </p:txBody>
      </p:sp>
      <p:sp>
        <p:nvSpPr>
          <p:cNvPr id="10" name="TextBox 9">
            <a:extLst>
              <a:ext uri="{FF2B5EF4-FFF2-40B4-BE49-F238E27FC236}">
                <a16:creationId xmlns:a16="http://schemas.microsoft.com/office/drawing/2014/main" id="{0FD090B1-3627-257A-5C28-89CF67CAB928}"/>
              </a:ext>
            </a:extLst>
          </p:cNvPr>
          <p:cNvSpPr txBox="1"/>
          <p:nvPr userDrawn="1"/>
        </p:nvSpPr>
        <p:spPr>
          <a:xfrm>
            <a:off x="1607638" y="2694733"/>
            <a:ext cx="53213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Leadership Support — Ratings for All Immediate Supervisors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75F28BBD-7139-78D9-3668-5EBE09EA55CB}"/>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4" name="TextBox 3">
            <a:extLst>
              <a:ext uri="{FF2B5EF4-FFF2-40B4-BE49-F238E27FC236}">
                <a16:creationId xmlns:a16="http://schemas.microsoft.com/office/drawing/2014/main" id="{F793808F-2ED1-2D0A-4B95-D7817F486698}"/>
              </a:ext>
            </a:extLst>
          </p:cNvPr>
          <p:cNvSpPr txBox="1"/>
          <p:nvPr userDrawn="1"/>
        </p:nvSpPr>
        <p:spPr>
          <a:xfrm>
            <a:off x="5135876" y="180571"/>
            <a:ext cx="6213853"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All Immediate Supervisors by Demographic Category</a:t>
            </a: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7041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4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3ACAB13-D18B-A124-5A50-5EA1A4845C96}"/>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Morale</a:t>
            </a:r>
          </a:p>
        </p:txBody>
      </p:sp>
      <p:sp>
        <p:nvSpPr>
          <p:cNvPr id="10" name="TextBox 9">
            <a:extLst>
              <a:ext uri="{FF2B5EF4-FFF2-40B4-BE49-F238E27FC236}">
                <a16:creationId xmlns:a16="http://schemas.microsoft.com/office/drawing/2014/main" id="{855CD8D7-CEB0-30EF-76AD-FB032C033181}"/>
              </a:ext>
            </a:extLst>
          </p:cNvPr>
          <p:cNvSpPr txBox="1"/>
          <p:nvPr userDrawn="1"/>
        </p:nvSpPr>
        <p:spPr>
          <a:xfrm>
            <a:off x="2480345" y="3041763"/>
            <a:ext cx="723131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Morale chart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19C97331-111D-0C85-06CB-A9F1D5B582F1}"/>
              </a:ext>
            </a:extLst>
          </p:cNvPr>
          <p:cNvSpPr txBox="1"/>
          <p:nvPr userDrawn="1"/>
        </p:nvSpPr>
        <p:spPr>
          <a:xfrm>
            <a:off x="0"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Morale </a:t>
            </a:r>
            <a:r>
              <a:rPr lang="en-US" sz="1600" b="0" i="0" u="none" strike="noStrike" baseline="0">
                <a:latin typeface="Arial" panose="020B0604020202020204" pitchFamily="34" charset="0"/>
                <a:cs typeface="Arial" panose="020B0604020202020204" pitchFamily="34" charset="0"/>
              </a:rPr>
              <a:t>is the confidence, enthusiasm, collective pride, and willingness to persist in the activities of the group. It is also an individual’s perception that members of their unit or organization are confident, enthusiastic, have collective pride, and are willing to persist in the activities of the unit or organization. Organizations with high morale are linked to improved readiness, higher retention, and a lower likelihood of sexual assault.</a:t>
            </a:r>
            <a:endParaRPr lang="en-US" sz="16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0CB44D8F-19EE-8F75-9665-3205A212AC47}"/>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16109310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073532-6394-1A2F-9419-428C9626D1AC}"/>
              </a:ext>
            </a:extLst>
          </p:cNvPr>
          <p:cNvSpPr txBox="1"/>
          <p:nvPr userDrawn="1"/>
        </p:nvSpPr>
        <p:spPr>
          <a:xfrm>
            <a:off x="842269" y="320040"/>
            <a:ext cx="12299573"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Morale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i="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1D1198A-A9EA-5160-E777-E10ADF22FD44}"/>
              </a:ext>
            </a:extLst>
          </p:cNvPr>
          <p:cNvSpPr txBox="1"/>
          <p:nvPr userDrawn="1"/>
        </p:nvSpPr>
        <p:spPr>
          <a:xfrm>
            <a:off x="1882610" y="2694733"/>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Morales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8AE05003-54A1-FC96-B1EE-FD422AD9B72A}"/>
              </a:ext>
            </a:extLst>
          </p:cNvPr>
          <p:cNvSpPr>
            <a:spLocks noGrp="1"/>
          </p:cNvSpPr>
          <p:nvPr>
            <p:ph type="body" sz="quarter" idx="11"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28855874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5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3ACAB13-D18B-A124-5A50-5EA1A4845C96}"/>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Safe Storage for Lethal Means</a:t>
            </a:r>
          </a:p>
        </p:txBody>
      </p:sp>
      <p:sp>
        <p:nvSpPr>
          <p:cNvPr id="8" name="TextBox 7">
            <a:extLst>
              <a:ext uri="{FF2B5EF4-FFF2-40B4-BE49-F238E27FC236}">
                <a16:creationId xmlns:a16="http://schemas.microsoft.com/office/drawing/2014/main" id="{52B592D8-FA43-FCB3-FD3B-3731B73C5E7A}"/>
              </a:ext>
            </a:extLst>
          </p:cNvPr>
          <p:cNvSpPr txBox="1"/>
          <p:nvPr userDrawn="1"/>
        </p:nvSpPr>
        <p:spPr>
          <a:xfrm>
            <a:off x="1887872" y="2911729"/>
            <a:ext cx="84162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Safe Storage for Lethal Means chart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00BF7EA9-06EC-1DEB-D9B1-E41DFC677ACD}"/>
              </a:ext>
            </a:extLst>
          </p:cNvPr>
          <p:cNvSpPr txBox="1"/>
          <p:nvPr userDrawn="1"/>
        </p:nvSpPr>
        <p:spPr>
          <a:xfrm>
            <a:off x="0" y="1133856"/>
            <a:ext cx="12192000" cy="861774"/>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Safe Storage for Lethal Means </a:t>
            </a:r>
            <a:r>
              <a:rPr lang="en-US" sz="1600">
                <a:solidFill>
                  <a:srgbClr val="000000"/>
                </a:solidFill>
                <a:effectLst/>
                <a:latin typeface="Arial" panose="020B0604020202020204" pitchFamily="34" charset="0"/>
                <a:ea typeface="Calibri" panose="020F0502020204030204" pitchFamily="34" charset="0"/>
              </a:rPr>
              <a:t>whether one would keep a firearm safely stored (i.e., unloaded or in a secure storage container/device) if they had one in their living space. </a:t>
            </a:r>
            <a:r>
              <a:rPr lang="en-US" sz="1600" b="0" i="0" u="none" strike="noStrike" baseline="0">
                <a:latin typeface="Arial" panose="020B0604020202020204" pitchFamily="34" charset="0"/>
                <a:cs typeface="Arial" panose="020B0604020202020204" pitchFamily="34" charset="0"/>
              </a:rPr>
              <a:t>Keeping lethal means safely stored is linked to a lower likelihood of suicide.</a:t>
            </a:r>
            <a:endParaRPr lang="en-US" sz="16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FCA7E40F-434F-FE3F-3C56-06CC67634652}"/>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17755535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073532-6394-1A2F-9419-428C9626D1AC}"/>
              </a:ext>
            </a:extLst>
          </p:cNvPr>
          <p:cNvSpPr txBox="1"/>
          <p:nvPr userDrawn="1"/>
        </p:nvSpPr>
        <p:spPr>
          <a:xfrm>
            <a:off x="842269" y="320040"/>
            <a:ext cx="11250204" cy="523220"/>
          </a:xfrm>
          <a:prstGeom prst="rect">
            <a:avLst/>
          </a:prstGeom>
          <a:noFill/>
        </p:spPr>
        <p:txBody>
          <a:bodyPr wrap="square" lIns="0" rtlCol="0">
            <a:spAutoFit/>
          </a:bodyPr>
          <a:lstStyle/>
          <a:p>
            <a:r>
              <a:rPr lang="en-US" sz="2800" b="1">
                <a:solidFill>
                  <a:schemeClr val="bg1"/>
                </a:solidFill>
                <a:latin typeface="Arial" panose="020B0604020202020204" pitchFamily="34" charset="0"/>
                <a:cs typeface="Arial" panose="020B0604020202020204" pitchFamily="34" charset="0"/>
              </a:rPr>
              <a:t>Safe Storage for Lethal Means Ratings by Demographic</a:t>
            </a:r>
            <a:r>
              <a:rPr lang="en-US" sz="28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D254B1E-E5A1-D776-3B58-112D7B6163D4}"/>
              </a:ext>
            </a:extLst>
          </p:cNvPr>
          <p:cNvSpPr txBox="1"/>
          <p:nvPr userDrawn="1"/>
        </p:nvSpPr>
        <p:spPr>
          <a:xfrm>
            <a:off x="1882610" y="2694733"/>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Safe Storage for Lethal Means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7DC3C61B-E31A-82C3-0957-2EDC3C48AEFD}"/>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9394681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7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38891B-D6B8-AA58-31BC-48B66C99D080}"/>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Transformational Leadership –</a:t>
            </a:r>
          </a:p>
        </p:txBody>
      </p:sp>
      <p:sp>
        <p:nvSpPr>
          <p:cNvPr id="8" name="TextBox 7">
            <a:extLst>
              <a:ext uri="{FF2B5EF4-FFF2-40B4-BE49-F238E27FC236}">
                <a16:creationId xmlns:a16="http://schemas.microsoft.com/office/drawing/2014/main" id="{7E04C23A-42AB-C428-1CE5-8D159842A041}"/>
              </a:ext>
            </a:extLst>
          </p:cNvPr>
          <p:cNvSpPr txBox="1"/>
          <p:nvPr userDrawn="1"/>
        </p:nvSpPr>
        <p:spPr>
          <a:xfrm>
            <a:off x="2174147" y="2857093"/>
            <a:ext cx="784370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a:t>
            </a:r>
            <a:r>
              <a:rPr lang="en-US" sz="1800">
                <a:solidFill>
                  <a:schemeClr val="tx1">
                    <a:lumMod val="50000"/>
                    <a:lumOff val="50000"/>
                  </a:schemeClr>
                </a:solidFill>
                <a:latin typeface="Arial" panose="020B0604020202020204" pitchFamily="34" charset="0"/>
                <a:cs typeface="Arial" panose="020B0604020202020204" pitchFamily="34" charset="0"/>
              </a:rPr>
              <a:t>the Transformational Leadership – Ratings for Unit/Organization Leader </a:t>
            </a:r>
            <a:r>
              <a:rPr lang="en-US">
                <a:solidFill>
                  <a:schemeClr val="tx1">
                    <a:lumMod val="50000"/>
                    <a:lumOff val="50000"/>
                  </a:schemeClr>
                </a:solidFill>
                <a:latin typeface="Arial" panose="020B0604020202020204" pitchFamily="34" charset="0"/>
                <a:cs typeface="Arial" panose="020B0604020202020204" pitchFamily="34" charset="0"/>
              </a:rPr>
              <a:t>chart from the DEOCS Survey Results PDF Report. You can hold the Windows + Shift + S keys to open the screenshot/snipping tool. Paste image over this text.</a:t>
            </a:r>
          </a:p>
        </p:txBody>
      </p:sp>
      <p:sp>
        <p:nvSpPr>
          <p:cNvPr id="3" name="TextBox 2">
            <a:extLst>
              <a:ext uri="{FF2B5EF4-FFF2-40B4-BE49-F238E27FC236}">
                <a16:creationId xmlns:a16="http://schemas.microsoft.com/office/drawing/2014/main" id="{7E506FF7-4203-B132-518F-1D58C157F2F4}"/>
              </a:ext>
            </a:extLst>
          </p:cNvPr>
          <p:cNvSpPr txBox="1"/>
          <p:nvPr userDrawn="1"/>
        </p:nvSpPr>
        <p:spPr>
          <a:xfrm>
            <a:off x="0"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Transformational Leadership </a:t>
            </a:r>
            <a:r>
              <a:rPr lang="en-US" sz="1600" b="0" i="0" u="none" strike="noStrike" baseline="0">
                <a:latin typeface="Arial" panose="020B0604020202020204" pitchFamily="34" charset="0"/>
                <a:cs typeface="Arial" panose="020B0604020202020204" pitchFamily="34" charset="0"/>
              </a:rPr>
              <a:t>measures the perception that leaders encourage, inspire, and motivate others to meet new challenges and accomplish tasks beyond what they feel is possible. Characteristics of a transformational leader include idealized influence or charisma, inspirational motivation, intellectual stimulation, and individualized consideration. Organizations with transformational leaders are linked to improved readiness, higher retention, and a lower likelihood of sexual assault.</a:t>
            </a:r>
            <a:endParaRPr lang="en-US" sz="24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84E7F4A-3D6F-D244-E96E-BFCF96226731}"/>
              </a:ext>
            </a:extLst>
          </p:cNvPr>
          <p:cNvSpPr txBox="1"/>
          <p:nvPr userDrawn="1"/>
        </p:nvSpPr>
        <p:spPr>
          <a:xfrm>
            <a:off x="6867083" y="165858"/>
            <a:ext cx="3757374"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 Leader</a:t>
            </a:r>
            <a:endParaRPr lang="en-US" sz="2400" b="0">
              <a:solidFill>
                <a:schemeClr val="bg1"/>
              </a:solidFill>
              <a:latin typeface="Arial" panose="020B0604020202020204" pitchFamily="34" charset="0"/>
              <a:cs typeface="Arial" panose="020B0604020202020204" pitchFamily="34" charset="0"/>
            </a:endParaRPr>
          </a:p>
        </p:txBody>
      </p:sp>
      <p:sp>
        <p:nvSpPr>
          <p:cNvPr id="2" name="Text Placeholder 6">
            <a:extLst>
              <a:ext uri="{FF2B5EF4-FFF2-40B4-BE49-F238E27FC236}">
                <a16:creationId xmlns:a16="http://schemas.microsoft.com/office/drawing/2014/main" id="{53B4617E-8B86-2A0F-7AA1-0D1E977A779F}"/>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21807055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3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9CC28E7-EA1B-C695-2D50-476F478F81A7}"/>
              </a:ext>
            </a:extLst>
          </p:cNvPr>
          <p:cNvSpPr txBox="1"/>
          <p:nvPr userDrawn="1"/>
        </p:nvSpPr>
        <p:spPr>
          <a:xfrm>
            <a:off x="1793710" y="2694733"/>
            <a:ext cx="52539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a:t>
            </a:r>
            <a:r>
              <a:rPr lang="en-US" sz="1800">
                <a:solidFill>
                  <a:schemeClr val="tx1">
                    <a:lumMod val="50000"/>
                    <a:lumOff val="50000"/>
                  </a:schemeClr>
                </a:solidFill>
                <a:latin typeface="Arial" panose="020B0604020202020204" pitchFamily="34" charset="0"/>
                <a:cs typeface="Arial" panose="020B0604020202020204" pitchFamily="34" charset="0"/>
              </a:rPr>
              <a:t>the Transformational Leadership – Ratings for Unit/Organization Leader by Demographic Category</a:t>
            </a: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8" name="Text Placeholder 6">
            <a:extLst>
              <a:ext uri="{FF2B5EF4-FFF2-40B4-BE49-F238E27FC236}">
                <a16:creationId xmlns:a16="http://schemas.microsoft.com/office/drawing/2014/main" id="{9758B82E-09F4-D8C3-67DE-F38C23B04384}"/>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5" name="TextBox 4">
            <a:extLst>
              <a:ext uri="{FF2B5EF4-FFF2-40B4-BE49-F238E27FC236}">
                <a16:creationId xmlns:a16="http://schemas.microsoft.com/office/drawing/2014/main" id="{68BDBF98-C7D6-86BA-9F52-A20E8D3511DF}"/>
              </a:ext>
            </a:extLst>
          </p:cNvPr>
          <p:cNvSpPr txBox="1"/>
          <p:nvPr userDrawn="1"/>
        </p:nvSpPr>
        <p:spPr>
          <a:xfrm>
            <a:off x="842269" y="320040"/>
            <a:ext cx="1151448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Transformational Leadership –  </a:t>
            </a:r>
            <a:endParaRPr lang="en-US" sz="2700" b="1">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3739E86-B673-C882-A600-792FF31B82DA}"/>
              </a:ext>
            </a:extLst>
          </p:cNvPr>
          <p:cNvSpPr txBox="1"/>
          <p:nvPr userDrawn="1"/>
        </p:nvSpPr>
        <p:spPr>
          <a:xfrm>
            <a:off x="6867082" y="165858"/>
            <a:ext cx="5253954"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 Leader by Demographic Category</a:t>
            </a: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3699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9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0E2D040-58A2-6414-0658-C06D2C03CA1C}"/>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Work-Life Balance</a:t>
            </a:r>
          </a:p>
        </p:txBody>
      </p:sp>
      <p:sp>
        <p:nvSpPr>
          <p:cNvPr id="10" name="TextBox 9">
            <a:extLst>
              <a:ext uri="{FF2B5EF4-FFF2-40B4-BE49-F238E27FC236}">
                <a16:creationId xmlns:a16="http://schemas.microsoft.com/office/drawing/2014/main" id="{67FE4E88-8900-F047-745A-320B49D77EFC}"/>
              </a:ext>
            </a:extLst>
          </p:cNvPr>
          <p:cNvSpPr txBox="1"/>
          <p:nvPr userDrawn="1"/>
        </p:nvSpPr>
        <p:spPr>
          <a:xfrm>
            <a:off x="2319672" y="2911729"/>
            <a:ext cx="75526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Work-Life Balance chart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BCB4AF7D-5A31-4D64-F4D7-0B9FD26FA023}"/>
              </a:ext>
            </a:extLst>
          </p:cNvPr>
          <p:cNvSpPr txBox="1"/>
          <p:nvPr userDrawn="1"/>
        </p:nvSpPr>
        <p:spPr>
          <a:xfrm>
            <a:off x="0" y="1133856"/>
            <a:ext cx="12192000" cy="861774"/>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Work-Life Balance </a:t>
            </a:r>
            <a:r>
              <a:rPr lang="en-US" sz="1600" b="0" i="0" u="none" strike="noStrike" baseline="0">
                <a:latin typeface="Arial" panose="020B0604020202020204" pitchFamily="34" charset="0"/>
                <a:cs typeface="Arial" panose="020B0604020202020204" pitchFamily="34" charset="0"/>
              </a:rPr>
              <a:t>measures one’s perception that the demands of their work and personal life are compatible. A work-life balance is linked to higher retention, improved readiness, and a lower likelihood of suicide.</a:t>
            </a:r>
            <a:endParaRPr lang="en-US" sz="24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903A5E05-0DBE-CBFE-9562-0D3B150B5BA1}"/>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3427668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Slide Dark Blue">
    <p:bg>
      <p:bgPr>
        <a:solidFill>
          <a:srgbClr val="0C255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D705B3-09EB-3A49-1136-3E66A523C9AF}"/>
              </a:ext>
            </a:extLst>
          </p:cNvPr>
          <p:cNvSpPr txBox="1"/>
          <p:nvPr userDrawn="1"/>
        </p:nvSpPr>
        <p:spPr>
          <a:xfrm>
            <a:off x="876298" y="1860607"/>
            <a:ext cx="11148553" cy="830997"/>
          </a:xfrm>
          <a:prstGeom prst="rect">
            <a:avLst/>
          </a:prstGeom>
          <a:noFill/>
        </p:spPr>
        <p:txBody>
          <a:bodyPr wrap="square" rtlCol="0">
            <a:spAutoFit/>
          </a:bodyPr>
          <a:lstStyle/>
          <a:p>
            <a:r>
              <a:rPr lang="en-US" sz="4800" b="1">
                <a:solidFill>
                  <a:srgbClr val="FFFFFF"/>
                </a:solidFill>
              </a:rPr>
              <a:t>Risk Factors</a:t>
            </a:r>
            <a:endParaRPr lang="en-US" sz="3200" b="0">
              <a:solidFill>
                <a:srgbClr val="FFFFFF"/>
              </a:solidFill>
            </a:endParaRPr>
          </a:p>
        </p:txBody>
      </p:sp>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206948E-4B34-E613-2A18-33F6A01EBCB4}"/>
              </a:ext>
            </a:extLst>
          </p:cNvPr>
          <p:cNvSpPr txBox="1"/>
          <p:nvPr userDrawn="1"/>
        </p:nvSpPr>
        <p:spPr>
          <a:xfrm>
            <a:off x="869411" y="2998173"/>
            <a:ext cx="10246976" cy="1200329"/>
          </a:xfrm>
          <a:prstGeom prst="rect">
            <a:avLst/>
          </a:prstGeom>
          <a:noFill/>
        </p:spPr>
        <p:txBody>
          <a:bodyPr wrap="square" rtlCol="0">
            <a:spAutoFit/>
          </a:bodyPr>
          <a:lstStyle/>
          <a:p>
            <a:pPr algn="l"/>
            <a:r>
              <a:rPr lang="en-US" sz="2400" b="0" i="0" u="none" strike="noStrike" baseline="0">
                <a:solidFill>
                  <a:srgbClr val="FFFFFF"/>
                </a:solidFill>
                <a:latin typeface="Arial" panose="020B0604020202020204" pitchFamily="34" charset="0"/>
                <a:cs typeface="Arial" panose="020B0604020202020204" pitchFamily="34" charset="0"/>
              </a:rPr>
              <a:t>Risk factors are attitudes, beliefs, and behaviors associated with negative outcomes for organizations or units. Higher unfavorable ratings on risk factors are linked to a higher likelihood of negative outcomes.</a:t>
            </a:r>
            <a:endParaRPr lang="en-US" sz="2400" i="0">
              <a:solidFill>
                <a:srgbClr val="FFFFFF"/>
              </a:solidFill>
              <a:latin typeface="Arial" panose="020B0604020202020204" pitchFamily="34" charset="0"/>
              <a:cs typeface="Arial" panose="020B0604020202020204" pitchFamily="34" charset="0"/>
            </a:endParaRPr>
          </a:p>
        </p:txBody>
      </p:sp>
      <p:pic>
        <p:nvPicPr>
          <p:cNvPr id="3" name="Picture 2" descr="A picture containing schematic&#10;&#10;Description automatically generated">
            <a:extLst>
              <a:ext uri="{FF2B5EF4-FFF2-40B4-BE49-F238E27FC236}">
                <a16:creationId xmlns:a16="http://schemas.microsoft.com/office/drawing/2014/main" id="{6FAFC53A-B197-41F2-9F21-BF686CC96AE3}"/>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589136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AE02D8-25C7-07E0-0790-BBD22987BEA2}"/>
              </a:ext>
            </a:extLst>
          </p:cNvPr>
          <p:cNvSpPr txBox="1"/>
          <p:nvPr userDrawn="1"/>
        </p:nvSpPr>
        <p:spPr>
          <a:xfrm>
            <a:off x="842269" y="320040"/>
            <a:ext cx="12533489" cy="1077218"/>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Work-Life Balance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750" b="0" i="1">
              <a:solidFill>
                <a:schemeClr val="bg1"/>
              </a:solidFill>
              <a:latin typeface="Arial" panose="020B0604020202020204" pitchFamily="34" charset="0"/>
              <a:cs typeface="Arial" panose="020B0604020202020204" pitchFamily="34" charset="0"/>
            </a:endParaRPr>
          </a:p>
          <a:p>
            <a:endParaRPr lang="en-US" sz="3200" b="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0C19FF8-FAEB-6929-06C8-22FD461C2F50}"/>
              </a:ext>
            </a:extLst>
          </p:cNvPr>
          <p:cNvSpPr txBox="1"/>
          <p:nvPr userDrawn="1"/>
        </p:nvSpPr>
        <p:spPr>
          <a:xfrm>
            <a:off x="1883445" y="2694733"/>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Work-Life Balance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47C320B7-4758-6525-BFA9-D630F3299418}"/>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25975002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7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B5E74D3-86FF-AFDE-93B9-A58ED1FE6AF5}"/>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Alcohol Impairing Memory</a:t>
            </a:r>
          </a:p>
        </p:txBody>
      </p:sp>
      <p:sp>
        <p:nvSpPr>
          <p:cNvPr id="8" name="TextBox 7">
            <a:extLst>
              <a:ext uri="{FF2B5EF4-FFF2-40B4-BE49-F238E27FC236}">
                <a16:creationId xmlns:a16="http://schemas.microsoft.com/office/drawing/2014/main" id="{572D0DD8-4B92-DA63-DEE8-C2189CBC0ADE}"/>
              </a:ext>
            </a:extLst>
          </p:cNvPr>
          <p:cNvSpPr txBox="1"/>
          <p:nvPr userDrawn="1"/>
        </p:nvSpPr>
        <p:spPr>
          <a:xfrm>
            <a:off x="2281571" y="2903263"/>
            <a:ext cx="76288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Alcohol Impairing Memory chart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2E157B89-9C55-AB90-823E-F8BF3AE66AB3}"/>
              </a:ext>
            </a:extLst>
          </p:cNvPr>
          <p:cNvSpPr txBox="1"/>
          <p:nvPr userDrawn="1"/>
        </p:nvSpPr>
        <p:spPr>
          <a:xfrm>
            <a:off x="-1"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Alcohol Impairing Memory </a:t>
            </a:r>
            <a:r>
              <a:rPr lang="en-US" sz="1600" b="0" i="0" u="none" strike="noStrike" baseline="0">
                <a:latin typeface="Arial" panose="020B0604020202020204" pitchFamily="34" charset="0"/>
                <a:cs typeface="Arial" panose="020B0604020202020204" pitchFamily="34" charset="0"/>
              </a:rPr>
              <a:t>measures how often, during the last three months, one was unable to remember what happened the night before due to drinking alcohol. This occurs when an individual drinks enough alcohol to temporarily block the transfer of memories from short-term to long-term storage—known as memory consolidation—in a brain area called the hippocampus. Frequent memory loss due to alcohol is linked to a higher likelihood of sexual harassment, sexual assault, and suicide.</a:t>
            </a:r>
            <a:endParaRPr lang="en-US" sz="16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760FC238-871A-8FB8-FB41-909C744555CF}"/>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3652914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5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628E32-33E6-2BFC-7932-AFFC5DCE0DF6}"/>
              </a:ext>
            </a:extLst>
          </p:cNvPr>
          <p:cNvSpPr txBox="1"/>
          <p:nvPr userDrawn="1"/>
        </p:nvSpPr>
        <p:spPr>
          <a:xfrm>
            <a:off x="842269" y="320040"/>
            <a:ext cx="11131728" cy="523220"/>
          </a:xfrm>
          <a:prstGeom prst="rect">
            <a:avLst/>
          </a:prstGeom>
          <a:noFill/>
        </p:spPr>
        <p:txBody>
          <a:bodyPr wrap="square" lIns="0" rtlCol="0">
            <a:spAutoFit/>
          </a:bodyPr>
          <a:lstStyle/>
          <a:p>
            <a:r>
              <a:rPr lang="en-US" sz="2800" b="1">
                <a:solidFill>
                  <a:schemeClr val="bg1"/>
                </a:solidFill>
                <a:latin typeface="Arial" panose="020B0604020202020204" pitchFamily="34" charset="0"/>
                <a:cs typeface="Arial" panose="020B0604020202020204" pitchFamily="34" charset="0"/>
              </a:rPr>
              <a:t>Alcohol Impairing Memory Ratings by Demographic</a:t>
            </a:r>
            <a:r>
              <a:rPr lang="en-US" sz="28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highlight>
                <a:srgbClr val="FFFF00"/>
              </a:highligh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415B7A0-008B-26C4-160C-8C5B731C7E0D}"/>
              </a:ext>
            </a:extLst>
          </p:cNvPr>
          <p:cNvSpPr txBox="1"/>
          <p:nvPr userDrawn="1"/>
        </p:nvSpPr>
        <p:spPr>
          <a:xfrm>
            <a:off x="1883445" y="2694733"/>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Alcohol Impairing Memory Ratings </a:t>
            </a: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by Demographic Category chart from </a:t>
            </a:r>
            <a:r>
              <a:rPr lang="en-US">
                <a:solidFill>
                  <a:schemeClr val="tx1">
                    <a:lumMod val="50000"/>
                    <a:lumOff val="50000"/>
                  </a:schemeClr>
                </a:solidFill>
                <a:latin typeface="Arial" panose="020B0604020202020204" pitchFamily="34" charset="0"/>
                <a:cs typeface="Arial" panose="020B0604020202020204" pitchFamily="34" charset="0"/>
              </a:rPr>
              <a:t>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FA6861A3-B645-6BA8-7687-7385BC3D469F}"/>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41328553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9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C52C763-0B7B-8E48-CC95-DD77A0CEE16C}"/>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Binge Drinking</a:t>
            </a:r>
          </a:p>
        </p:txBody>
      </p:sp>
      <p:sp>
        <p:nvSpPr>
          <p:cNvPr id="8" name="TextBox 7">
            <a:extLst>
              <a:ext uri="{FF2B5EF4-FFF2-40B4-BE49-F238E27FC236}">
                <a16:creationId xmlns:a16="http://schemas.microsoft.com/office/drawing/2014/main" id="{8F6A59A1-68C6-315D-406D-F6148E3A5F0D}"/>
              </a:ext>
            </a:extLst>
          </p:cNvPr>
          <p:cNvSpPr txBox="1"/>
          <p:nvPr userDrawn="1"/>
        </p:nvSpPr>
        <p:spPr>
          <a:xfrm>
            <a:off x="2480345" y="2884441"/>
            <a:ext cx="737603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Binge Drinking chart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7AB1725D-3F6D-1810-98D7-906CF97B2406}"/>
              </a:ext>
            </a:extLst>
          </p:cNvPr>
          <p:cNvSpPr txBox="1"/>
          <p:nvPr userDrawn="1"/>
        </p:nvSpPr>
        <p:spPr>
          <a:xfrm>
            <a:off x="-1" y="1133856"/>
            <a:ext cx="12192000" cy="1107996"/>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Binge Drinking </a:t>
            </a:r>
            <a:r>
              <a:rPr lang="en-US" sz="1600" b="0" i="0" u="none" strike="noStrike" baseline="0">
                <a:latin typeface="Arial" panose="020B0604020202020204" pitchFamily="34" charset="0"/>
                <a:cs typeface="Arial" panose="020B0604020202020204" pitchFamily="34" charset="0"/>
              </a:rPr>
              <a:t>measures how often, during the last three months, one consumed 5 or more drinks on one occasion. This pattern of drinking alcohol within 2 hours brings blood alcohol concentration (BAC) to 0.08 percent or higher for typical adults. Frequent binge drinking is linked to a higher likelihood of sexual harassment, sexual assault, and suicide.</a:t>
            </a:r>
            <a:endParaRPr lang="en-US" sz="16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C2F24BA1-506C-5E26-9945-EB532C59AD08}"/>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16196691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4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6886662-85BB-6ED1-1A5E-43B54C0EB6A7}"/>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Binge Drinking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FAE057A-F631-C363-945F-D8FCAAC5490A}"/>
              </a:ext>
            </a:extLst>
          </p:cNvPr>
          <p:cNvSpPr txBox="1"/>
          <p:nvPr userDrawn="1"/>
        </p:nvSpPr>
        <p:spPr>
          <a:xfrm>
            <a:off x="1711205" y="2833233"/>
            <a:ext cx="49276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a:t>
            </a: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Binge Drinking Ratings by Demographic Category chart from </a:t>
            </a:r>
            <a:r>
              <a:rPr lang="en-US">
                <a:solidFill>
                  <a:schemeClr val="tx1">
                    <a:lumMod val="50000"/>
                    <a:lumOff val="50000"/>
                  </a:schemeClr>
                </a:solidFill>
                <a:latin typeface="Arial" panose="020B0604020202020204" pitchFamily="34" charset="0"/>
                <a:cs typeface="Arial" panose="020B0604020202020204" pitchFamily="34" charset="0"/>
              </a:rPr>
              <a:t>the DEOCS Survey Results PDF Report. You can hold the Windows + Shift + S keys to open the screenshot/snipping tool. Paste image over this text.</a:t>
            </a:r>
          </a:p>
        </p:txBody>
      </p:sp>
      <p:sp>
        <p:nvSpPr>
          <p:cNvPr id="4" name="Text Placeholder 6">
            <a:extLst>
              <a:ext uri="{FF2B5EF4-FFF2-40B4-BE49-F238E27FC236}">
                <a16:creationId xmlns:a16="http://schemas.microsoft.com/office/drawing/2014/main" id="{94A5E70D-A78D-1394-1889-69B2F285AB16}"/>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15178986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0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38891B-D6B8-AA58-31BC-48B66C99D080}"/>
              </a:ext>
            </a:extLst>
          </p:cNvPr>
          <p:cNvSpPr txBox="1"/>
          <p:nvPr userDrawn="1"/>
        </p:nvSpPr>
        <p:spPr>
          <a:xfrm>
            <a:off x="842268" y="320040"/>
            <a:ext cx="1150213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Passive Leadership – </a:t>
            </a:r>
            <a:endParaRPr lang="en-US" sz="3100" b="1">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E04C23A-42AB-C428-1CE5-8D159842A041}"/>
              </a:ext>
            </a:extLst>
          </p:cNvPr>
          <p:cNvSpPr txBox="1"/>
          <p:nvPr userDrawn="1"/>
        </p:nvSpPr>
        <p:spPr>
          <a:xfrm>
            <a:off x="2174147" y="2773229"/>
            <a:ext cx="784370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a:t>
            </a:r>
            <a:r>
              <a:rPr lang="en-US" sz="1800">
                <a:solidFill>
                  <a:schemeClr val="tx1">
                    <a:lumMod val="50000"/>
                    <a:lumOff val="50000"/>
                  </a:schemeClr>
                </a:solidFill>
                <a:latin typeface="Arial" panose="020B0604020202020204" pitchFamily="34" charset="0"/>
                <a:cs typeface="Arial" panose="020B0604020202020204" pitchFamily="34" charset="0"/>
              </a:rPr>
              <a:t>the Passive Leadership – Ratings for Unit/Organization Leader </a:t>
            </a:r>
            <a:r>
              <a:rPr lang="en-US">
                <a:solidFill>
                  <a:schemeClr val="tx1">
                    <a:lumMod val="50000"/>
                    <a:lumOff val="50000"/>
                  </a:schemeClr>
                </a:solidFill>
                <a:latin typeface="Arial" panose="020B0604020202020204" pitchFamily="34" charset="0"/>
                <a:cs typeface="Arial" panose="020B0604020202020204" pitchFamily="34" charset="0"/>
              </a:rPr>
              <a:t>chart from the DEOCS Survey Results PDF Report. You can hold the Windows + Shift + S keys to open the screenshot/snipping tool. Paste image over this text.</a:t>
            </a:r>
          </a:p>
        </p:txBody>
      </p:sp>
      <p:sp>
        <p:nvSpPr>
          <p:cNvPr id="4" name="TextBox 3">
            <a:extLst>
              <a:ext uri="{FF2B5EF4-FFF2-40B4-BE49-F238E27FC236}">
                <a16:creationId xmlns:a16="http://schemas.microsoft.com/office/drawing/2014/main" id="{9F125028-4A57-0DAD-ED88-11C0DF554AC5}"/>
              </a:ext>
            </a:extLst>
          </p:cNvPr>
          <p:cNvSpPr txBox="1"/>
          <p:nvPr userDrawn="1"/>
        </p:nvSpPr>
        <p:spPr>
          <a:xfrm>
            <a:off x="0" y="1133856"/>
            <a:ext cx="12192000" cy="1107996"/>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Passive Leadership </a:t>
            </a:r>
            <a:r>
              <a:rPr lang="en-US" sz="1600" b="0" i="0" u="none" strike="noStrike" baseline="0">
                <a:latin typeface="Arial" panose="020B0604020202020204" pitchFamily="34" charset="0"/>
                <a:cs typeface="Arial" panose="020B0604020202020204" pitchFamily="34" charset="0"/>
              </a:rPr>
              <a:t>measures the perception that leaders avoid decisions, do not respond to problems, fail to follow up, hesitate to act, and are absent when needed. This is also known as laissez-faire leadership. Organizations with passive leaders are linked to lower levels of readiness and retention, as well as a higher likelihood of sexual harassment.</a:t>
            </a:r>
            <a:endParaRPr lang="en-US" sz="24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6C260DE-0B2A-A3A7-9CEF-3B9E41B10EAB}"/>
              </a:ext>
            </a:extLst>
          </p:cNvPr>
          <p:cNvSpPr txBox="1"/>
          <p:nvPr userDrawn="1"/>
        </p:nvSpPr>
        <p:spPr>
          <a:xfrm>
            <a:off x="5092333" y="177100"/>
            <a:ext cx="4101455"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 Leader</a:t>
            </a:r>
            <a:endParaRPr lang="en-US" sz="2400" b="0">
              <a:solidFill>
                <a:schemeClr val="bg1"/>
              </a:solidFill>
              <a:latin typeface="Arial" panose="020B0604020202020204" pitchFamily="34" charset="0"/>
              <a:cs typeface="Arial" panose="020B0604020202020204" pitchFamily="34" charset="0"/>
            </a:endParaRPr>
          </a:p>
        </p:txBody>
      </p:sp>
      <p:sp>
        <p:nvSpPr>
          <p:cNvPr id="2" name="Text Placeholder 6">
            <a:extLst>
              <a:ext uri="{FF2B5EF4-FFF2-40B4-BE49-F238E27FC236}">
                <a16:creationId xmlns:a16="http://schemas.microsoft.com/office/drawing/2014/main" id="{3662A39E-97C5-25E1-02B4-55F09A932582}"/>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39977216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6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9CC28E7-EA1B-C695-2D50-476F478F81A7}"/>
              </a:ext>
            </a:extLst>
          </p:cNvPr>
          <p:cNvSpPr txBox="1"/>
          <p:nvPr userDrawn="1"/>
        </p:nvSpPr>
        <p:spPr>
          <a:xfrm>
            <a:off x="1644854" y="2694733"/>
            <a:ext cx="52539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a:t>
            </a:r>
            <a:r>
              <a:rPr lang="en-US" sz="1800">
                <a:solidFill>
                  <a:schemeClr val="tx1">
                    <a:lumMod val="50000"/>
                    <a:lumOff val="50000"/>
                  </a:schemeClr>
                </a:solidFill>
                <a:latin typeface="Arial" panose="020B0604020202020204" pitchFamily="34" charset="0"/>
                <a:cs typeface="Arial" panose="020B0604020202020204" pitchFamily="34" charset="0"/>
              </a:rPr>
              <a:t>the Passive Leadership – Ratings for Unit/Organization Leader by Demographic Category</a:t>
            </a: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8" name="Text Placeholder 6">
            <a:extLst>
              <a:ext uri="{FF2B5EF4-FFF2-40B4-BE49-F238E27FC236}">
                <a16:creationId xmlns:a16="http://schemas.microsoft.com/office/drawing/2014/main" id="{9758B82E-09F4-D8C3-67DE-F38C23B04384}"/>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5" name="TextBox 4">
            <a:extLst>
              <a:ext uri="{FF2B5EF4-FFF2-40B4-BE49-F238E27FC236}">
                <a16:creationId xmlns:a16="http://schemas.microsoft.com/office/drawing/2014/main" id="{C249A94A-5A42-46F2-EF14-8ECE8758328C}"/>
              </a:ext>
            </a:extLst>
          </p:cNvPr>
          <p:cNvSpPr txBox="1"/>
          <p:nvPr userDrawn="1"/>
        </p:nvSpPr>
        <p:spPr>
          <a:xfrm>
            <a:off x="5092333" y="177100"/>
            <a:ext cx="5532124"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 Leader by Demographic Category</a:t>
            </a:r>
            <a:endParaRPr lang="en-US" sz="2400" b="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6254721-4F7A-F9B8-FE6B-1CFFC383D332}"/>
              </a:ext>
            </a:extLst>
          </p:cNvPr>
          <p:cNvSpPr txBox="1"/>
          <p:nvPr userDrawn="1"/>
        </p:nvSpPr>
        <p:spPr>
          <a:xfrm>
            <a:off x="842268" y="320040"/>
            <a:ext cx="1150213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Passive Leadership – </a:t>
            </a:r>
            <a:endParaRPr lang="en-US" sz="31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1793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2_Content, Two Column w/ Icons_op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AF5384-4154-7983-904A-1B9D289C4482}"/>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67A7BD7-642C-2ACD-976B-5A5112202537}"/>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Racially Harassing Behaviors</a:t>
            </a:r>
          </a:p>
        </p:txBody>
      </p:sp>
      <p:sp>
        <p:nvSpPr>
          <p:cNvPr id="8" name="TextBox 7">
            <a:extLst>
              <a:ext uri="{FF2B5EF4-FFF2-40B4-BE49-F238E27FC236}">
                <a16:creationId xmlns:a16="http://schemas.microsoft.com/office/drawing/2014/main" id="{892057AB-89F1-4F12-F89F-8757534470EC}"/>
              </a:ext>
            </a:extLst>
          </p:cNvPr>
          <p:cNvSpPr txBox="1"/>
          <p:nvPr userDrawn="1"/>
        </p:nvSpPr>
        <p:spPr>
          <a:xfrm>
            <a:off x="2042231" y="3081850"/>
            <a:ext cx="810753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Racially Harassing Behaviors chart from the DEOCS Survey Results PDF Report. You can hold the Windows + Shift + S keys to open the screenshot/snipping tool. Paste image over this text.</a:t>
            </a:r>
          </a:p>
        </p:txBody>
      </p:sp>
      <p:sp>
        <p:nvSpPr>
          <p:cNvPr id="3" name="TextBox 2">
            <a:extLst>
              <a:ext uri="{FF2B5EF4-FFF2-40B4-BE49-F238E27FC236}">
                <a16:creationId xmlns:a16="http://schemas.microsoft.com/office/drawing/2014/main" id="{2A19F140-B94C-F6C1-DAF1-4F1D498B4E09}"/>
              </a:ext>
            </a:extLst>
          </p:cNvPr>
          <p:cNvSpPr txBox="1"/>
          <p:nvPr userDrawn="1"/>
        </p:nvSpPr>
        <p:spPr>
          <a:xfrm>
            <a:off x="-1"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Racially Harassing Behaviors </a:t>
            </a:r>
            <a:r>
              <a:rPr lang="en-US" sz="1600" b="0" i="0" u="none" strike="noStrike" baseline="0">
                <a:latin typeface="Arial" panose="020B0604020202020204" pitchFamily="34" charset="0"/>
                <a:cs typeface="Arial" panose="020B0604020202020204" pitchFamily="34" charset="0"/>
              </a:rPr>
              <a:t>measures the experience or witnessing of offensive behaviors based on race or ethnicity that occurred over the past three months. These behaviors create a workplace that is intimidating, hostile, offensive, or unreasonably intrusive. The presence of racially harassing behaviors in organizations is linked to a higher likelihood of racial/ethnic harassment and discrimination, sexual harassment, and suicide, as well as lower levels of readiness and retention.</a:t>
            </a:r>
            <a:endParaRPr lang="en-US" sz="1600">
              <a:latin typeface="Arial" panose="020B0604020202020204" pitchFamily="34" charset="0"/>
              <a:cs typeface="Arial" panose="020B0604020202020204" pitchFamily="34" charset="0"/>
            </a:endParaRPr>
          </a:p>
        </p:txBody>
      </p:sp>
      <p:sp>
        <p:nvSpPr>
          <p:cNvPr id="2" name="Text Placeholder 6">
            <a:extLst>
              <a:ext uri="{FF2B5EF4-FFF2-40B4-BE49-F238E27FC236}">
                <a16:creationId xmlns:a16="http://schemas.microsoft.com/office/drawing/2014/main" id="{07A747FC-A87F-DFD8-0E63-1AB21AB4BBCE}"/>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3908335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7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56DB3E7-F12F-1BB5-3127-02E6398AA23E}"/>
              </a:ext>
            </a:extLst>
          </p:cNvPr>
          <p:cNvSpPr txBox="1"/>
          <p:nvPr userDrawn="1"/>
        </p:nvSpPr>
        <p:spPr>
          <a:xfrm>
            <a:off x="842269" y="320040"/>
            <a:ext cx="11131728" cy="523220"/>
          </a:xfrm>
          <a:prstGeom prst="rect">
            <a:avLst/>
          </a:prstGeom>
          <a:noFill/>
        </p:spPr>
        <p:txBody>
          <a:bodyPr wrap="square" lIns="0" rtlCol="0">
            <a:spAutoFit/>
          </a:bodyPr>
          <a:lstStyle/>
          <a:p>
            <a:r>
              <a:rPr lang="en-US" sz="2800" b="1">
                <a:solidFill>
                  <a:schemeClr val="bg1"/>
                </a:solidFill>
                <a:latin typeface="Arial" panose="020B0604020202020204" pitchFamily="34" charset="0"/>
                <a:cs typeface="Arial" panose="020B0604020202020204" pitchFamily="34" charset="0"/>
              </a:rPr>
              <a:t>Racially Harassing Behaviors Ratings by Demographic</a:t>
            </a:r>
            <a:r>
              <a:rPr lang="en-US" sz="28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highlight>
                <a:srgbClr val="FFFF00"/>
              </a:highligh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73672A7-A23D-FD8C-737E-F76B7FE1528F}"/>
              </a:ext>
            </a:extLst>
          </p:cNvPr>
          <p:cNvSpPr txBox="1"/>
          <p:nvPr userDrawn="1"/>
        </p:nvSpPr>
        <p:spPr>
          <a:xfrm>
            <a:off x="1775507" y="2833233"/>
            <a:ext cx="529036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Racially Harassing Behaviors Ratings by Demographic Category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6" name="Text Placeholder 6">
            <a:extLst>
              <a:ext uri="{FF2B5EF4-FFF2-40B4-BE49-F238E27FC236}">
                <a16:creationId xmlns:a16="http://schemas.microsoft.com/office/drawing/2014/main" id="{79B35B06-AC4B-CA74-571D-E364B34462E7}"/>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7540309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3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73D926-C905-7EB5-CF37-7A12049CA776}"/>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Sexist Behaviors</a:t>
            </a:r>
          </a:p>
        </p:txBody>
      </p:sp>
      <p:sp>
        <p:nvSpPr>
          <p:cNvPr id="8" name="TextBox 7">
            <a:extLst>
              <a:ext uri="{FF2B5EF4-FFF2-40B4-BE49-F238E27FC236}">
                <a16:creationId xmlns:a16="http://schemas.microsoft.com/office/drawing/2014/main" id="{B84059B7-81D3-9CFB-0019-255DEB42B7BC}"/>
              </a:ext>
            </a:extLst>
          </p:cNvPr>
          <p:cNvSpPr txBox="1"/>
          <p:nvPr userDrawn="1"/>
        </p:nvSpPr>
        <p:spPr>
          <a:xfrm>
            <a:off x="2174147" y="2967335"/>
            <a:ext cx="784370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Sexist Behaviors chart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95CCB2DA-56DB-2FA0-D964-2B470198BAC3}"/>
              </a:ext>
            </a:extLst>
          </p:cNvPr>
          <p:cNvSpPr txBox="1"/>
          <p:nvPr userDrawn="1"/>
        </p:nvSpPr>
        <p:spPr>
          <a:xfrm>
            <a:off x="-1"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Sexist Behaviors </a:t>
            </a:r>
            <a:r>
              <a:rPr lang="en-US" sz="1600" b="0" i="0" u="none" strike="noStrike" baseline="0">
                <a:latin typeface="Arial" panose="020B0604020202020204" pitchFamily="34" charset="0"/>
                <a:cs typeface="Arial" panose="020B0604020202020204" pitchFamily="34" charset="0"/>
              </a:rPr>
              <a:t>measures prejudicial, stereotypical, or negative attitudes and opinions based on perceived sex or gender that occurred over the past three months. They also include verbal and/or nonverbal behaviors that convey insulting, offensive, or condescending attitudes based on the perceived gender of the individual. The presence of sexist behaviors in organizations is linked to a higher likelihood of sexual harassment and sexual assault, as well as lower levels of readiness and retention.</a:t>
            </a:r>
            <a:endParaRPr lang="en-US" sz="16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53AFEB36-7B4A-0D04-5BDC-5D6022485291}"/>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10381217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Section Slide Dark Blue">
    <p:bg>
      <p:bgPr>
        <a:solidFill>
          <a:srgbClr val="0C255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6A29554-56AC-4F3B-F6DD-4EBBAD99595F}"/>
              </a:ext>
            </a:extLst>
          </p:cNvPr>
          <p:cNvSpPr txBox="1"/>
          <p:nvPr userDrawn="1"/>
        </p:nvSpPr>
        <p:spPr>
          <a:xfrm>
            <a:off x="876298" y="1860607"/>
            <a:ext cx="10600703" cy="830997"/>
          </a:xfrm>
          <a:prstGeom prst="rect">
            <a:avLst/>
          </a:prstGeom>
          <a:noFill/>
        </p:spPr>
        <p:txBody>
          <a:bodyPr wrap="square" rtlCol="0">
            <a:spAutoFit/>
          </a:bodyPr>
          <a:lstStyle/>
          <a:p>
            <a:r>
              <a:rPr lang="en-US" sz="4800" b="1">
                <a:solidFill>
                  <a:srgbClr val="FFFFFF"/>
                </a:solidFill>
              </a:rPr>
              <a:t>Our Written Comments  |  </a:t>
            </a:r>
            <a:r>
              <a:rPr lang="en-US" sz="4800" b="0">
                <a:solidFill>
                  <a:srgbClr val="FFFFFF"/>
                </a:solidFill>
              </a:rPr>
              <a:t>Themes</a:t>
            </a:r>
          </a:p>
        </p:txBody>
      </p:sp>
      <p:pic>
        <p:nvPicPr>
          <p:cNvPr id="2" name="Picture 1" descr="A picture containing schematic&#10;&#10;Description automatically generated">
            <a:extLst>
              <a:ext uri="{FF2B5EF4-FFF2-40B4-BE49-F238E27FC236}">
                <a16:creationId xmlns:a16="http://schemas.microsoft.com/office/drawing/2014/main" id="{C5648185-154C-3678-89F9-9A94DAF02023}"/>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1070792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8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7DBA762-DEA2-AFF8-CED6-9DDDFF38B4EA}"/>
              </a:ext>
            </a:extLst>
          </p:cNvPr>
          <p:cNvSpPr txBox="1"/>
          <p:nvPr userDrawn="1"/>
        </p:nvSpPr>
        <p:spPr>
          <a:xfrm>
            <a:off x="842269" y="320040"/>
            <a:ext cx="11131728"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Sexist Behaviors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3200" b="0" i="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E6B3EA7-ACD4-7261-D0DB-51B14687EDCA}"/>
              </a:ext>
            </a:extLst>
          </p:cNvPr>
          <p:cNvSpPr txBox="1"/>
          <p:nvPr userDrawn="1"/>
        </p:nvSpPr>
        <p:spPr>
          <a:xfrm>
            <a:off x="1901660" y="2833233"/>
            <a:ext cx="50380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Sexist Behavior Ratings by Demographic Category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Paste image over this text.</a:t>
            </a:r>
          </a:p>
        </p:txBody>
      </p:sp>
      <p:sp>
        <p:nvSpPr>
          <p:cNvPr id="8" name="Text Placeholder 6">
            <a:extLst>
              <a:ext uri="{FF2B5EF4-FFF2-40B4-BE49-F238E27FC236}">
                <a16:creationId xmlns:a16="http://schemas.microsoft.com/office/drawing/2014/main" id="{F082A390-1BE0-D09E-BC83-5A18592CB2CE}"/>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4228749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4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A7012CC-3BDF-A8B3-F76C-BEC5963583A1}"/>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Sexually Harassing Behaviors</a:t>
            </a:r>
          </a:p>
        </p:txBody>
      </p:sp>
      <p:sp>
        <p:nvSpPr>
          <p:cNvPr id="14" name="TextBox 13">
            <a:extLst>
              <a:ext uri="{FF2B5EF4-FFF2-40B4-BE49-F238E27FC236}">
                <a16:creationId xmlns:a16="http://schemas.microsoft.com/office/drawing/2014/main" id="{7B636A84-BE08-E962-8F05-3DC167872348}"/>
              </a:ext>
            </a:extLst>
          </p:cNvPr>
          <p:cNvSpPr txBox="1"/>
          <p:nvPr userDrawn="1"/>
        </p:nvSpPr>
        <p:spPr>
          <a:xfrm>
            <a:off x="2025206" y="3070223"/>
            <a:ext cx="814158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Sexually Harassing Behaviors chart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472BFEC1-9E6E-65FB-6687-8EAD0C59E334}"/>
              </a:ext>
            </a:extLst>
          </p:cNvPr>
          <p:cNvSpPr txBox="1"/>
          <p:nvPr userDrawn="1"/>
        </p:nvSpPr>
        <p:spPr>
          <a:xfrm>
            <a:off x="-1"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Sexually Harassing Behaviors </a:t>
            </a:r>
            <a:r>
              <a:rPr lang="en-US" sz="1600" b="0" i="0" u="none" strike="noStrike" baseline="0">
                <a:latin typeface="Arial" panose="020B0604020202020204" pitchFamily="34" charset="0"/>
                <a:cs typeface="Arial" panose="020B0604020202020204" pitchFamily="34" charset="0"/>
              </a:rPr>
              <a:t>are unwelcome sexual advances and offensive comments or gestures of a sexual nature that occurred over the past three months. The presence of sexually harassing behaviors in organizations is linked to a higher likelihood of sexual harassment, racial/ethnic harassment and discrimination, sexual assault, suicide, as well as lower levels of readiness and retention.</a:t>
            </a:r>
            <a:endParaRPr lang="en-US" sz="16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05F7B73D-1C25-487D-B060-6BF3911A1DBF}"/>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2368648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9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7DAA498-8249-4DE4-08B1-3D2B80E2847C}"/>
              </a:ext>
            </a:extLst>
          </p:cNvPr>
          <p:cNvSpPr txBox="1"/>
          <p:nvPr userDrawn="1"/>
        </p:nvSpPr>
        <p:spPr>
          <a:xfrm>
            <a:off x="842269" y="320040"/>
            <a:ext cx="11476252" cy="95410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chemeClr val="bg1"/>
                </a:solidFill>
                <a:latin typeface="Arial" panose="020B0604020202020204" pitchFamily="34" charset="0"/>
                <a:cs typeface="Arial" panose="020B0604020202020204" pitchFamily="34" charset="0"/>
              </a:rPr>
              <a:t>Sexually Harassing Behaviors Ratings by Demographic</a:t>
            </a:r>
            <a:r>
              <a:rPr lang="en-US" sz="28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highlight>
                <a:srgbClr val="FFFF00"/>
              </a:highlight>
              <a:latin typeface="Arial" panose="020B0604020202020204" pitchFamily="34" charset="0"/>
              <a:cs typeface="Arial" panose="020B0604020202020204" pitchFamily="34" charset="0"/>
            </a:endParaRPr>
          </a:p>
          <a:p>
            <a:r>
              <a:rPr lang="en-US" sz="2800" b="1">
                <a:solidFill>
                  <a:schemeClr val="bg1"/>
                </a:solidFill>
                <a:latin typeface="Arial" panose="020B0604020202020204" pitchFamily="34" charset="0"/>
                <a:cs typeface="Arial" panose="020B0604020202020204" pitchFamily="34" charset="0"/>
              </a:rPr>
              <a:t>  </a:t>
            </a:r>
            <a:endParaRPr lang="en-US" sz="2800" b="0">
              <a:solidFill>
                <a:schemeClr val="bg1"/>
              </a:solidFill>
              <a:highlight>
                <a:srgbClr val="FFFF00"/>
              </a:highligh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77AFB30-C64B-EB96-2DA3-871E9265FD32}"/>
              </a:ext>
            </a:extLst>
          </p:cNvPr>
          <p:cNvSpPr txBox="1"/>
          <p:nvPr userDrawn="1"/>
        </p:nvSpPr>
        <p:spPr>
          <a:xfrm>
            <a:off x="1841501" y="2850843"/>
            <a:ext cx="54102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Sexually Harassing Behaviors Ratings by Demographic Category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0" name="Text Placeholder 6">
            <a:extLst>
              <a:ext uri="{FF2B5EF4-FFF2-40B4-BE49-F238E27FC236}">
                <a16:creationId xmlns:a16="http://schemas.microsoft.com/office/drawing/2014/main" id="{D149DC2C-C66D-EA60-9ED1-4E7AF051E68A}"/>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4388312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5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38891B-D6B8-AA58-31BC-48B66C99D080}"/>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Stress</a:t>
            </a:r>
          </a:p>
        </p:txBody>
      </p:sp>
      <p:sp>
        <p:nvSpPr>
          <p:cNvPr id="8" name="TextBox 7">
            <a:extLst>
              <a:ext uri="{FF2B5EF4-FFF2-40B4-BE49-F238E27FC236}">
                <a16:creationId xmlns:a16="http://schemas.microsoft.com/office/drawing/2014/main" id="{7E04C23A-42AB-C428-1CE5-8D159842A041}"/>
              </a:ext>
            </a:extLst>
          </p:cNvPr>
          <p:cNvSpPr txBox="1"/>
          <p:nvPr userDrawn="1"/>
        </p:nvSpPr>
        <p:spPr>
          <a:xfrm>
            <a:off x="2174146" y="2911729"/>
            <a:ext cx="784370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Stress chart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8C269682-F6D1-5926-28D6-81434C1E520A}"/>
              </a:ext>
            </a:extLst>
          </p:cNvPr>
          <p:cNvSpPr txBox="1"/>
          <p:nvPr userDrawn="1"/>
        </p:nvSpPr>
        <p:spPr>
          <a:xfrm>
            <a:off x="-1" y="1133856"/>
            <a:ext cx="12192000" cy="1107996"/>
          </a:xfrm>
          <a:prstGeom prst="rect">
            <a:avLst/>
          </a:prstGeom>
          <a:solidFill>
            <a:schemeClr val="accent5"/>
          </a:solidFill>
          <a:ln w="76200">
            <a:noFill/>
          </a:ln>
        </p:spPr>
        <p:txBody>
          <a:bodyPr wrap="square" lIns="182880" tIns="182880" rIns="182880" bIns="1828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baseline="0">
                <a:latin typeface="Arial" panose="020B0604020202020204" pitchFamily="34" charset="0"/>
                <a:cs typeface="Arial" panose="020B0604020202020204" pitchFamily="34" charset="0"/>
              </a:rPr>
              <a:t>Stress </a:t>
            </a:r>
            <a:r>
              <a:rPr lang="en-US" sz="1600" b="0" i="0" u="none" strike="noStrike" baseline="0">
                <a:latin typeface="Arial" panose="020B0604020202020204" pitchFamily="34" charset="0"/>
                <a:cs typeface="Arial" panose="020B0604020202020204" pitchFamily="34" charset="0"/>
              </a:rPr>
              <a:t>measures</a:t>
            </a:r>
            <a:r>
              <a:rPr lang="en-US" sz="1600" b="0" i="1" u="none" strike="noStrike" baseline="0">
                <a:latin typeface="Arial" panose="020B0604020202020204" pitchFamily="34" charset="0"/>
                <a:cs typeface="Arial" panose="020B0604020202020204" pitchFamily="34" charset="0"/>
              </a:rPr>
              <a:t> </a:t>
            </a:r>
            <a:r>
              <a:rPr lang="en-US" sz="1600" b="0" i="0" u="none" strike="noStrike" baseline="0">
                <a:latin typeface="Arial" panose="020B0604020202020204" pitchFamily="34" charset="0"/>
                <a:cs typeface="Arial" panose="020B0604020202020204" pitchFamily="34" charset="0"/>
              </a:rPr>
              <a:t>the feeling of emotional strain or pressure. Stressed individuals may feel unable to predict or influence valued and prominent aspects of their lives. Higher levels of stress are linked to a higher likelihood of suicide, as well as lower levels of readiness and retention.</a:t>
            </a:r>
            <a:endParaRPr lang="en-US" sz="16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62184948-9C53-8A39-79B2-7D523DDAD8D5}"/>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40440399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0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9E113D3-8E9F-A0B0-31F1-04A447B11F19}"/>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Stress Ratings by Demographic Category</a:t>
            </a:r>
            <a:endParaRPr lang="en-US" sz="2800" b="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9CC28E7-EA1B-C695-2D50-476F478F81A7}"/>
              </a:ext>
            </a:extLst>
          </p:cNvPr>
          <p:cNvSpPr txBox="1"/>
          <p:nvPr userDrawn="1"/>
        </p:nvSpPr>
        <p:spPr>
          <a:xfrm>
            <a:off x="1793710" y="2833233"/>
            <a:ext cx="525395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Stress Ratings by Demographic Category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8" name="Text Placeholder 6">
            <a:extLst>
              <a:ext uri="{FF2B5EF4-FFF2-40B4-BE49-F238E27FC236}">
                <a16:creationId xmlns:a16="http://schemas.microsoft.com/office/drawing/2014/main" id="{9758B82E-09F4-D8C3-67DE-F38C23B04384}"/>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9394608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1_Content, Two Column w/ Icons_op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D26841-485C-26E0-CF4E-66BFF8794B88}"/>
              </a:ext>
            </a:extLst>
          </p:cNvPr>
          <p:cNvSpPr txBox="1"/>
          <p:nvPr userDrawn="1"/>
        </p:nvSpPr>
        <p:spPr>
          <a:xfrm>
            <a:off x="6858375" y="196928"/>
            <a:ext cx="5333625"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Unit/Organizational Leader by Demographic Category</a:t>
            </a:r>
            <a:endParaRPr lang="en-US" sz="2400" b="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0E2D040-58A2-6414-0658-C06D2C03CA1C}"/>
              </a:ext>
            </a:extLst>
          </p:cNvPr>
          <p:cNvSpPr txBox="1"/>
          <p:nvPr userDrawn="1"/>
        </p:nvSpPr>
        <p:spPr>
          <a:xfrm>
            <a:off x="842269" y="340079"/>
            <a:ext cx="1134973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Toxic Leadership – </a:t>
            </a:r>
            <a:endParaRPr lang="en-US" sz="2700" b="1">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E4DB600-22C7-ECEE-1F97-526A6FA39EF1}"/>
              </a:ext>
            </a:extLst>
          </p:cNvPr>
          <p:cNvSpPr txBox="1"/>
          <p:nvPr userDrawn="1"/>
        </p:nvSpPr>
        <p:spPr>
          <a:xfrm>
            <a:off x="0"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Toxic Leadership </a:t>
            </a:r>
            <a:r>
              <a:rPr lang="en-US" sz="1600" b="0" i="0" u="none" strike="noStrike" baseline="0">
                <a:latin typeface="Arial" panose="020B0604020202020204" pitchFamily="34" charset="0"/>
                <a:cs typeface="Arial" panose="020B0604020202020204" pitchFamily="34" charset="0"/>
              </a:rPr>
              <a:t>measures the perception that leaders disregard input, ridicule others, and have self-promoting tendencies. </a:t>
            </a:r>
            <a:r>
              <a:rPr lang="en-US" sz="1600" b="0" i="1" u="none" strike="noStrike" baseline="0">
                <a:latin typeface="Arial" panose="020B0604020202020204" pitchFamily="34" charset="0"/>
                <a:cs typeface="Arial" panose="020B0604020202020204" pitchFamily="34" charset="0"/>
              </a:rPr>
              <a:t>Toxic Leadership </a:t>
            </a:r>
            <a:r>
              <a:rPr lang="en-US" sz="1600" b="0" i="0" u="none" strike="noStrike" baseline="0">
                <a:latin typeface="Arial" panose="020B0604020202020204" pitchFamily="34" charset="0"/>
                <a:cs typeface="Arial" panose="020B0604020202020204" pitchFamily="34" charset="0"/>
              </a:rPr>
              <a:t>also includes behaviors that are demeaning, marginalizing and/or coercive. These types of leaders are also prone to acts of aggression. Organizations with toxic leaders are linked to higher likelihood of sexual assault and suicide, as well as lower levels of retention and readiness.</a:t>
            </a:r>
            <a:endParaRPr lang="en-US" sz="24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7FE4E88-8900-F047-745A-320B49D77EFC}"/>
              </a:ext>
            </a:extLst>
          </p:cNvPr>
          <p:cNvSpPr txBox="1"/>
          <p:nvPr userDrawn="1"/>
        </p:nvSpPr>
        <p:spPr>
          <a:xfrm>
            <a:off x="2319672" y="2953982"/>
            <a:ext cx="75526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Toxic Leadership – Ratings for All Immediate Supervisors chart from the DEOCS Survey Results PDF Report. You can hold the Windows + Shift + S keys to open the screenshot/snipping tool. Paste image over this text.</a:t>
            </a:r>
          </a:p>
        </p:txBody>
      </p:sp>
      <p:sp>
        <p:nvSpPr>
          <p:cNvPr id="4" name="TextBox 3">
            <a:extLst>
              <a:ext uri="{FF2B5EF4-FFF2-40B4-BE49-F238E27FC236}">
                <a16:creationId xmlns:a16="http://schemas.microsoft.com/office/drawing/2014/main" id="{BB986B6D-3FEA-E2B8-EE3A-FB52056A82FE}"/>
              </a:ext>
            </a:extLst>
          </p:cNvPr>
          <p:cNvSpPr txBox="1"/>
          <p:nvPr userDrawn="1"/>
        </p:nvSpPr>
        <p:spPr>
          <a:xfrm>
            <a:off x="4609008" y="172756"/>
            <a:ext cx="3638009"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All Immediate Supervisors</a:t>
            </a:r>
            <a:endParaRPr lang="en-US" sz="2400" b="0">
              <a:solidFill>
                <a:schemeClr val="bg1"/>
              </a:solidFill>
              <a:latin typeface="Arial" panose="020B0604020202020204" pitchFamily="34" charset="0"/>
              <a:cs typeface="Arial" panose="020B0604020202020204" pitchFamily="34" charset="0"/>
            </a:endParaRPr>
          </a:p>
        </p:txBody>
      </p:sp>
      <p:sp>
        <p:nvSpPr>
          <p:cNvPr id="2" name="Text Placeholder 6">
            <a:extLst>
              <a:ext uri="{FF2B5EF4-FFF2-40B4-BE49-F238E27FC236}">
                <a16:creationId xmlns:a16="http://schemas.microsoft.com/office/drawing/2014/main" id="{FC1C5215-9193-4DCD-814F-9B60A82984E3}"/>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31422204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6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238891B-D6B8-AA58-31BC-48B66C99D080}"/>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Workplace Hostility</a:t>
            </a:r>
          </a:p>
        </p:txBody>
      </p:sp>
      <p:sp>
        <p:nvSpPr>
          <p:cNvPr id="8" name="TextBox 7">
            <a:extLst>
              <a:ext uri="{FF2B5EF4-FFF2-40B4-BE49-F238E27FC236}">
                <a16:creationId xmlns:a16="http://schemas.microsoft.com/office/drawing/2014/main" id="{7E04C23A-42AB-C428-1CE5-8D159842A041}"/>
              </a:ext>
            </a:extLst>
          </p:cNvPr>
          <p:cNvSpPr txBox="1"/>
          <p:nvPr userDrawn="1"/>
        </p:nvSpPr>
        <p:spPr>
          <a:xfrm>
            <a:off x="2174147" y="3092482"/>
            <a:ext cx="784370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Workplace Hostility chart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0327AD91-0592-82CF-35E9-F1BC7CCD8519}"/>
              </a:ext>
            </a:extLst>
          </p:cNvPr>
          <p:cNvSpPr txBox="1"/>
          <p:nvPr userDrawn="1"/>
        </p:nvSpPr>
        <p:spPr>
          <a:xfrm>
            <a:off x="-1" y="1133856"/>
            <a:ext cx="12192000" cy="1354217"/>
          </a:xfrm>
          <a:prstGeom prst="rect">
            <a:avLst/>
          </a:prstGeom>
          <a:solidFill>
            <a:schemeClr val="accent5"/>
          </a:solidFill>
          <a:ln w="76200">
            <a:noFill/>
          </a:ln>
        </p:spPr>
        <p:txBody>
          <a:bodyPr wrap="square" lIns="182880" tIns="182880" rIns="182880" bIns="1828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baseline="0">
                <a:latin typeface="Arial" panose="020B0604020202020204" pitchFamily="34" charset="0"/>
                <a:cs typeface="Arial" panose="020B0604020202020204" pitchFamily="34" charset="0"/>
              </a:rPr>
              <a:t>Workplace Hostility </a:t>
            </a:r>
            <a:r>
              <a:rPr lang="en-US" sz="1600" b="0" i="0" u="none" strike="noStrike" baseline="0">
                <a:latin typeface="Arial" panose="020B0604020202020204" pitchFamily="34" charset="0"/>
                <a:cs typeface="Arial" panose="020B0604020202020204" pitchFamily="34" charset="0"/>
              </a:rPr>
              <a:t>measures</a:t>
            </a:r>
            <a:r>
              <a:rPr lang="en-US" sz="1600" b="0" i="1" u="none" strike="noStrike" baseline="0">
                <a:latin typeface="Arial" panose="020B0604020202020204" pitchFamily="34" charset="0"/>
                <a:cs typeface="Arial" panose="020B0604020202020204" pitchFamily="34" charset="0"/>
              </a:rPr>
              <a:t> </a:t>
            </a:r>
            <a:r>
              <a:rPr lang="en-US" sz="1600" b="0" i="0" u="none" strike="noStrike" baseline="0">
                <a:latin typeface="Arial" panose="020B0604020202020204" pitchFamily="34" charset="0"/>
                <a:cs typeface="Arial" panose="020B0604020202020204" pitchFamily="34" charset="0"/>
              </a:rPr>
              <a:t>the degree to which individuals in the workplace acted in a hostile manner towards others. It includes behaviors such as insults, sarcasm, or gestures intended to humiliate a member as well as perception of others interfering with one’s work performance. Frequent </a:t>
            </a:r>
            <a:r>
              <a:rPr lang="en-US" sz="1600" b="0" i="1" u="none" strike="noStrike" baseline="0">
                <a:latin typeface="Arial" panose="020B0604020202020204" pitchFamily="34" charset="0"/>
                <a:cs typeface="Arial" panose="020B0604020202020204" pitchFamily="34" charset="0"/>
              </a:rPr>
              <a:t>Workplace Hostility</a:t>
            </a:r>
            <a:r>
              <a:rPr lang="en-US" sz="1600" b="0" i="0" u="none" strike="noStrike" baseline="0">
                <a:latin typeface="Arial" panose="020B0604020202020204" pitchFamily="34" charset="0"/>
                <a:cs typeface="Arial" panose="020B0604020202020204" pitchFamily="34" charset="0"/>
              </a:rPr>
              <a:t> is linked to lower levels of readiness and retention, as well as a higher likelihood of sexual harassment, sexual assault, and racial/ethnic harassment and discrimination.</a:t>
            </a:r>
            <a:endParaRPr lang="en-US" sz="160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DA60D9C5-EC0C-7C25-5A8F-EF34BB3CDB42}"/>
              </a:ext>
            </a:extLst>
          </p:cNvPr>
          <p:cNvSpPr>
            <a:spLocks noGrp="1"/>
          </p:cNvSpPr>
          <p:nvPr>
            <p:ph type="body" sz="quarter" idx="10" hasCustomPrompt="1"/>
          </p:nvPr>
        </p:nvSpPr>
        <p:spPr>
          <a:xfrm>
            <a:off x="842269" y="4523333"/>
            <a:ext cx="10507463" cy="1409813"/>
          </a:xfrm>
          <a:prstGeom prst="rect">
            <a:avLst/>
          </a:prstGeom>
        </p:spPr>
        <p:txBody>
          <a:bodyPr/>
          <a:lstStyle>
            <a:lvl1pPr marL="0" indent="0">
              <a:lnSpc>
                <a:spcPct val="100000"/>
              </a:lnSpc>
              <a:spcBef>
                <a:spcPts val="400"/>
              </a:spcBef>
              <a:buFont typeface="Arial" panose="020B0604020202020204" pitchFamily="34" charset="0"/>
              <a:buNone/>
              <a:defRPr sz="2000"/>
            </a:lvl1pPr>
          </a:lstStyle>
          <a:p>
            <a:pPr marL="342900" marR="0" lvl="0" indent="-342900" algn="l" defTabSz="914400" rtl="0" eaLnBrk="1" fontAlgn="base" latinLnBrk="0" hangingPunct="1">
              <a:lnSpc>
                <a:spcPct val="107000"/>
              </a:lnSpc>
              <a:spcBef>
                <a:spcPts val="0"/>
              </a:spcBef>
              <a:spcAft>
                <a:spcPts val="0"/>
              </a:spcAft>
              <a:buClr>
                <a:srgbClr val="0C2554"/>
              </a:buClr>
              <a:buSzPts val="1000"/>
              <a:buFont typeface="Symbol" panose="05050102010706020507" pitchFamily="18" charset="2"/>
              <a:buChar char=""/>
              <a:tabLst>
                <a:tab pos="457200" algn="l"/>
              </a:tabLst>
              <a:defRPr/>
            </a:pPr>
            <a:r>
              <a:rPr lang="en-US" sz="2400"/>
              <a:t>Click to add notes/comments.</a:t>
            </a:r>
          </a:p>
          <a:p>
            <a:pPr lvl="0"/>
            <a:endParaRPr lang="en-US"/>
          </a:p>
        </p:txBody>
      </p:sp>
    </p:spTree>
    <p:extLst>
      <p:ext uri="{BB962C8B-B14F-4D97-AF65-F5344CB8AC3E}">
        <p14:creationId xmlns:p14="http://schemas.microsoft.com/office/powerpoint/2010/main" val="1473674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2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9E113D3-8E9F-A0B0-31F1-04A447B11F19}"/>
              </a:ext>
            </a:extLst>
          </p:cNvPr>
          <p:cNvSpPr txBox="1"/>
          <p:nvPr userDrawn="1"/>
        </p:nvSpPr>
        <p:spPr>
          <a:xfrm>
            <a:off x="842269" y="320040"/>
            <a:ext cx="11131728"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Workplace Hostility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9CC28E7-EA1B-C695-2D50-476F478F81A7}"/>
              </a:ext>
            </a:extLst>
          </p:cNvPr>
          <p:cNvSpPr txBox="1"/>
          <p:nvPr userDrawn="1"/>
        </p:nvSpPr>
        <p:spPr>
          <a:xfrm>
            <a:off x="1793710" y="2833233"/>
            <a:ext cx="52539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Workplace Hostility Ratings by Demographic Category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8" name="Text Placeholder 6">
            <a:extLst>
              <a:ext uri="{FF2B5EF4-FFF2-40B4-BE49-F238E27FC236}">
                <a16:creationId xmlns:a16="http://schemas.microsoft.com/office/drawing/2014/main" id="{9758B82E-09F4-D8C3-67DE-F38C23B04384}"/>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1239836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3_Content, Two Column w/ Icons_op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4C3F27-1F55-F4E9-2454-FCD1A01C480A}"/>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59858A-0F32-C7ED-9084-A80EBB1A2820}"/>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9B1B69A-DA9A-C65A-4A2E-BDCE19AA6441}"/>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Local Resources &amp; Points of Contact</a:t>
            </a:r>
            <a:endParaRPr lang="en-US" sz="2000" b="0">
              <a:solidFill>
                <a:schemeClr val="bg1"/>
              </a:solidFill>
              <a:latin typeface="Arial" panose="020B0604020202020204" pitchFamily="34" charset="0"/>
              <a:cs typeface="Arial" panose="020B0604020202020204" pitchFamily="34" charset="0"/>
            </a:endParaRPr>
          </a:p>
        </p:txBody>
      </p:sp>
      <p:sp>
        <p:nvSpPr>
          <p:cNvPr id="12" name="Text Placeholder 6">
            <a:extLst>
              <a:ext uri="{FF2B5EF4-FFF2-40B4-BE49-F238E27FC236}">
                <a16:creationId xmlns:a16="http://schemas.microsoft.com/office/drawing/2014/main" id="{1550F3F9-6D68-0EBB-84E0-8AD9CA366A7E}"/>
              </a:ext>
            </a:extLst>
          </p:cNvPr>
          <p:cNvSpPr>
            <a:spLocks noGrp="1"/>
          </p:cNvSpPr>
          <p:nvPr>
            <p:ph type="body" sz="quarter" idx="10" hasCustomPrompt="1"/>
          </p:nvPr>
        </p:nvSpPr>
        <p:spPr>
          <a:xfrm>
            <a:off x="842268" y="1488304"/>
            <a:ext cx="10507464" cy="4444842"/>
          </a:xfrm>
          <a:prstGeom prst="rect">
            <a:avLst/>
          </a:prstGeom>
        </p:spPr>
        <p:txBody>
          <a:bodyPr/>
          <a:lstStyle>
            <a:lvl1pPr marL="228600" indent="-228600">
              <a:buFont typeface="Arial" panose="020B0604020202020204" pitchFamily="34" charset="0"/>
              <a:buChar char="•"/>
              <a:defRPr sz="2000" b="0"/>
            </a:lvl1pPr>
          </a:lstStyle>
          <a:p>
            <a:pPr lvl="0"/>
            <a:r>
              <a:rPr lang="en-US"/>
              <a:t>Title – POC name/rank, email, phone number</a:t>
            </a:r>
          </a:p>
        </p:txBody>
      </p:sp>
    </p:spTree>
    <p:extLst>
      <p:ext uri="{BB962C8B-B14F-4D97-AF65-F5344CB8AC3E}">
        <p14:creationId xmlns:p14="http://schemas.microsoft.com/office/powerpoint/2010/main" val="18300667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Content, Two Column w/ Icons_op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98A1C9-E720-4AC7-DA10-DE2FD059C5B2}"/>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855AE172-5EF2-BE0D-1309-DB9626D79722}"/>
              </a:ext>
            </a:extLst>
          </p:cNvPr>
          <p:cNvGrpSpPr/>
          <p:nvPr userDrawn="1"/>
        </p:nvGrpSpPr>
        <p:grpSpPr>
          <a:xfrm>
            <a:off x="842268" y="5787672"/>
            <a:ext cx="5203915" cy="351261"/>
            <a:chOff x="-139483" y="5989415"/>
            <a:chExt cx="5203915" cy="520263"/>
          </a:xfrm>
          <a:solidFill>
            <a:schemeClr val="accent2"/>
          </a:solidFill>
        </p:grpSpPr>
        <p:sp>
          <p:nvSpPr>
            <p:cNvPr id="7" name="Rectangle 1">
              <a:extLst>
                <a:ext uri="{FF2B5EF4-FFF2-40B4-BE49-F238E27FC236}">
                  <a16:creationId xmlns:a16="http://schemas.microsoft.com/office/drawing/2014/main" id="{EE50EF7A-31C0-207A-A1F8-8B04119AB960}"/>
                </a:ext>
              </a:extLst>
            </p:cNvPr>
            <p:cNvSpPr/>
            <p:nvPr userDrawn="1"/>
          </p:nvSpPr>
          <p:spPr>
            <a:xfrm rot="16200000">
              <a:off x="2010639" y="3839293"/>
              <a:ext cx="520263" cy="4820508"/>
            </a:xfrm>
            <a:custGeom>
              <a:avLst/>
              <a:gdLst>
                <a:gd name="connsiteX0" fmla="*/ 0 w 504497"/>
                <a:gd name="connsiteY0" fmla="*/ 0 h 3689131"/>
                <a:gd name="connsiteX1" fmla="*/ 504497 w 504497"/>
                <a:gd name="connsiteY1" fmla="*/ 0 h 3689131"/>
                <a:gd name="connsiteX2" fmla="*/ 504497 w 504497"/>
                <a:gd name="connsiteY2" fmla="*/ 3689131 h 3689131"/>
                <a:gd name="connsiteX3" fmla="*/ 0 w 504497"/>
                <a:gd name="connsiteY3" fmla="*/ 3689131 h 3689131"/>
                <a:gd name="connsiteX4" fmla="*/ 0 w 504497"/>
                <a:gd name="connsiteY4" fmla="*/ 0 h 3689131"/>
                <a:gd name="connsiteX0" fmla="*/ 0 w 520263"/>
                <a:gd name="connsiteY0" fmla="*/ 0 h 3689131"/>
                <a:gd name="connsiteX1" fmla="*/ 504497 w 520263"/>
                <a:gd name="connsiteY1" fmla="*/ 0 h 3689131"/>
                <a:gd name="connsiteX2" fmla="*/ 520263 w 520263"/>
                <a:gd name="connsiteY2" fmla="*/ 3294993 h 3689131"/>
                <a:gd name="connsiteX3" fmla="*/ 0 w 520263"/>
                <a:gd name="connsiteY3" fmla="*/ 3689131 h 3689131"/>
                <a:gd name="connsiteX4" fmla="*/ 0 w 520263"/>
                <a:gd name="connsiteY4" fmla="*/ 0 h 368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63" h="3689131">
                  <a:moveTo>
                    <a:pt x="0" y="0"/>
                  </a:moveTo>
                  <a:lnTo>
                    <a:pt x="504497" y="0"/>
                  </a:lnTo>
                  <a:cubicBezTo>
                    <a:pt x="509752" y="1098331"/>
                    <a:pt x="515008" y="2196662"/>
                    <a:pt x="520263" y="3294993"/>
                  </a:cubicBezTo>
                  <a:lnTo>
                    <a:pt x="0" y="368913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8" name="Rectangle 2">
              <a:extLst>
                <a:ext uri="{FF2B5EF4-FFF2-40B4-BE49-F238E27FC236}">
                  <a16:creationId xmlns:a16="http://schemas.microsoft.com/office/drawing/2014/main" id="{422EFAC4-FB00-E558-2A03-03D49118F32A}"/>
                </a:ext>
              </a:extLst>
            </p:cNvPr>
            <p:cNvSpPr/>
            <p:nvPr userDrawn="1"/>
          </p:nvSpPr>
          <p:spPr>
            <a:xfrm rot="16200000">
              <a:off x="4403724" y="5847250"/>
              <a:ext cx="513015" cy="808400"/>
            </a:xfrm>
            <a:custGeom>
              <a:avLst/>
              <a:gdLst>
                <a:gd name="connsiteX0" fmla="*/ 0 w 530198"/>
                <a:gd name="connsiteY0" fmla="*/ 0 h 222837"/>
                <a:gd name="connsiteX1" fmla="*/ 530198 w 530198"/>
                <a:gd name="connsiteY1" fmla="*/ 0 h 222837"/>
                <a:gd name="connsiteX2" fmla="*/ 530198 w 530198"/>
                <a:gd name="connsiteY2" fmla="*/ 222837 h 222837"/>
                <a:gd name="connsiteX3" fmla="*/ 0 w 530198"/>
                <a:gd name="connsiteY3" fmla="*/ 222837 h 222837"/>
                <a:gd name="connsiteX4" fmla="*/ 0 w 530198"/>
                <a:gd name="connsiteY4" fmla="*/ 0 h 222837"/>
                <a:gd name="connsiteX0" fmla="*/ 0 w 545566"/>
                <a:gd name="connsiteY0" fmla="*/ 399570 h 622407"/>
                <a:gd name="connsiteX1" fmla="*/ 545566 w 545566"/>
                <a:gd name="connsiteY1" fmla="*/ 0 h 622407"/>
                <a:gd name="connsiteX2" fmla="*/ 530198 w 545566"/>
                <a:gd name="connsiteY2" fmla="*/ 622407 h 622407"/>
                <a:gd name="connsiteX3" fmla="*/ 0 w 545566"/>
                <a:gd name="connsiteY3" fmla="*/ 622407 h 622407"/>
                <a:gd name="connsiteX4" fmla="*/ 0 w 545566"/>
                <a:gd name="connsiteY4" fmla="*/ 399570 h 622407"/>
                <a:gd name="connsiteX0" fmla="*/ 0 w 530198"/>
                <a:gd name="connsiteY0" fmla="*/ 384202 h 607039"/>
                <a:gd name="connsiteX1" fmla="*/ 522514 w 530198"/>
                <a:gd name="connsiteY1" fmla="*/ 0 h 607039"/>
                <a:gd name="connsiteX2" fmla="*/ 530198 w 530198"/>
                <a:gd name="connsiteY2" fmla="*/ 607039 h 607039"/>
                <a:gd name="connsiteX3" fmla="*/ 0 w 530198"/>
                <a:gd name="connsiteY3" fmla="*/ 607039 h 607039"/>
                <a:gd name="connsiteX4" fmla="*/ 0 w 530198"/>
                <a:gd name="connsiteY4" fmla="*/ 384202 h 607039"/>
                <a:gd name="connsiteX0" fmla="*/ 0 w 530198"/>
                <a:gd name="connsiteY0" fmla="*/ 393727 h 616564"/>
                <a:gd name="connsiteX1" fmla="*/ 525689 w 530198"/>
                <a:gd name="connsiteY1" fmla="*/ 0 h 616564"/>
                <a:gd name="connsiteX2" fmla="*/ 530198 w 530198"/>
                <a:gd name="connsiteY2" fmla="*/ 616564 h 616564"/>
                <a:gd name="connsiteX3" fmla="*/ 0 w 530198"/>
                <a:gd name="connsiteY3" fmla="*/ 616564 h 616564"/>
                <a:gd name="connsiteX4" fmla="*/ 0 w 530198"/>
                <a:gd name="connsiteY4" fmla="*/ 393727 h 616564"/>
                <a:gd name="connsiteX0" fmla="*/ 0 w 526237"/>
                <a:gd name="connsiteY0" fmla="*/ 393727 h 616564"/>
                <a:gd name="connsiteX1" fmla="*/ 525689 w 526237"/>
                <a:gd name="connsiteY1" fmla="*/ 0 h 616564"/>
                <a:gd name="connsiteX2" fmla="*/ 523424 w 526237"/>
                <a:gd name="connsiteY2" fmla="*/ 230484 h 616564"/>
                <a:gd name="connsiteX3" fmla="*/ 0 w 526237"/>
                <a:gd name="connsiteY3" fmla="*/ 616564 h 616564"/>
                <a:gd name="connsiteX4" fmla="*/ 0 w 526237"/>
                <a:gd name="connsiteY4" fmla="*/ 393727 h 616564"/>
                <a:gd name="connsiteX0" fmla="*/ 0 w 526811"/>
                <a:gd name="connsiteY0" fmla="*/ 393727 h 616564"/>
                <a:gd name="connsiteX1" fmla="*/ 525689 w 526811"/>
                <a:gd name="connsiteY1" fmla="*/ 0 h 616564"/>
                <a:gd name="connsiteX2" fmla="*/ 526811 w 526811"/>
                <a:gd name="connsiteY2" fmla="*/ 230484 h 616564"/>
                <a:gd name="connsiteX3" fmla="*/ 0 w 526811"/>
                <a:gd name="connsiteY3" fmla="*/ 616564 h 616564"/>
                <a:gd name="connsiteX4" fmla="*/ 0 w 526811"/>
                <a:gd name="connsiteY4" fmla="*/ 393727 h 616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811" h="616564">
                  <a:moveTo>
                    <a:pt x="0" y="393727"/>
                  </a:moveTo>
                  <a:lnTo>
                    <a:pt x="525689" y="0"/>
                  </a:lnTo>
                  <a:cubicBezTo>
                    <a:pt x="528250" y="202346"/>
                    <a:pt x="524250" y="28138"/>
                    <a:pt x="526811" y="230484"/>
                  </a:cubicBezTo>
                  <a:lnTo>
                    <a:pt x="0" y="616564"/>
                  </a:lnTo>
                  <a:lnTo>
                    <a:pt x="0" y="3937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sp>
        <p:nvSpPr>
          <p:cNvPr id="9" name="Text Placeholder 15">
            <a:extLst>
              <a:ext uri="{FF2B5EF4-FFF2-40B4-BE49-F238E27FC236}">
                <a16:creationId xmlns:a16="http://schemas.microsoft.com/office/drawing/2014/main" id="{A82FE828-0BCB-5E4D-7323-8F10839FE445}"/>
              </a:ext>
            </a:extLst>
          </p:cNvPr>
          <p:cNvSpPr>
            <a:spLocks noGrp="1"/>
          </p:cNvSpPr>
          <p:nvPr>
            <p:ph type="body" sz="quarter" idx="12" hasCustomPrompt="1"/>
          </p:nvPr>
        </p:nvSpPr>
        <p:spPr>
          <a:xfrm>
            <a:off x="2588207" y="5802950"/>
            <a:ext cx="2194560" cy="338328"/>
          </a:xfrm>
          <a:prstGeom prst="rect">
            <a:avLst/>
          </a:prstGeom>
        </p:spPr>
        <p:txBody>
          <a:bodyPr anchor="b" anchorCtr="0">
            <a:normAutofit/>
          </a:bodyPr>
          <a:lstStyle>
            <a:lvl1pPr marL="0" indent="0">
              <a:buFont typeface="Wingdings" panose="05000000000000000000" pitchFamily="2" charset="2"/>
              <a:buNone/>
              <a:defRPr sz="1600" b="0">
                <a:solidFill>
                  <a:schemeClr val="bg1"/>
                </a:solidFill>
              </a:defRPr>
            </a:lvl1pPr>
          </a:lstStyle>
          <a:p>
            <a:pPr lvl="0"/>
            <a:r>
              <a:rPr lang="en-US"/>
              <a:t>Click to enter dates.</a:t>
            </a:r>
          </a:p>
        </p:txBody>
      </p:sp>
      <p:sp>
        <p:nvSpPr>
          <p:cNvPr id="14" name="TextBox 13">
            <a:extLst>
              <a:ext uri="{FF2B5EF4-FFF2-40B4-BE49-F238E27FC236}">
                <a16:creationId xmlns:a16="http://schemas.microsoft.com/office/drawing/2014/main" id="{358AB3C8-A2F3-FDBC-E228-88FF264D568F}"/>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Our DEOCS Participation</a:t>
            </a:r>
          </a:p>
        </p:txBody>
      </p:sp>
      <p:sp>
        <p:nvSpPr>
          <p:cNvPr id="19" name="TextBox 18">
            <a:extLst>
              <a:ext uri="{FF2B5EF4-FFF2-40B4-BE49-F238E27FC236}">
                <a16:creationId xmlns:a16="http://schemas.microsoft.com/office/drawing/2014/main" id="{22A7B470-3BE8-898E-19E0-0DF0344F113B}"/>
              </a:ext>
            </a:extLst>
          </p:cNvPr>
          <p:cNvSpPr txBox="1"/>
          <p:nvPr userDrawn="1"/>
        </p:nvSpPr>
        <p:spPr>
          <a:xfrm>
            <a:off x="2445190" y="2828835"/>
            <a:ext cx="730161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Response Rate chart and table from the DEOCS Survey Results PDF Report or Interactive Dashboard. </a:t>
            </a:r>
            <a:r>
              <a:rPr lang="en-US">
                <a:solidFill>
                  <a:schemeClr val="tx1">
                    <a:lumMod val="50000"/>
                    <a:lumOff val="50000"/>
                  </a:schemeClr>
                </a:solidFill>
                <a:latin typeface="Arial" panose="020B0604020202020204" pitchFamily="34" charset="0"/>
                <a:cs typeface="Arial" panose="020B0604020202020204" pitchFamily="34" charset="0"/>
              </a:rPr>
              <a:t>You can hold the Windows + Shift + S keys to open the screenshot/snipping tool. Paste image over this text. Consider including historical rates if available.</a:t>
            </a:r>
          </a:p>
        </p:txBody>
      </p:sp>
      <p:sp>
        <p:nvSpPr>
          <p:cNvPr id="11" name="TextBox 10">
            <a:extLst>
              <a:ext uri="{FF2B5EF4-FFF2-40B4-BE49-F238E27FC236}">
                <a16:creationId xmlns:a16="http://schemas.microsoft.com/office/drawing/2014/main" id="{DC644F27-E3EF-42EC-36F2-2FFD4D273116}"/>
              </a:ext>
            </a:extLst>
          </p:cNvPr>
          <p:cNvSpPr txBox="1"/>
          <p:nvPr userDrawn="1"/>
        </p:nvSpPr>
        <p:spPr>
          <a:xfrm>
            <a:off x="847247" y="5802950"/>
            <a:ext cx="1920240" cy="338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Arial" panose="020B0604020202020204" pitchFamily="34" charset="0"/>
                <a:ea typeface="+mn-ea"/>
                <a:cs typeface="Arial" panose="020B0604020202020204" pitchFamily="34" charset="0"/>
              </a:rPr>
              <a:t>Survey start/end:</a:t>
            </a:r>
            <a:endParaRPr lang="en-US" sz="1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58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Section Slide Dark Blue">
    <p:bg>
      <p:bgPr>
        <a:solidFill>
          <a:srgbClr val="0C255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AAC750-A42F-EFEF-0BC6-CF9B1EBD32E7}"/>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7942706-C794-7D6D-CF8A-C90B8117502B}"/>
              </a:ext>
            </a:extLst>
          </p:cNvPr>
          <p:cNvSpPr txBox="1"/>
          <p:nvPr userDrawn="1"/>
        </p:nvSpPr>
        <p:spPr>
          <a:xfrm>
            <a:off x="876299" y="1860607"/>
            <a:ext cx="10865622" cy="830997"/>
          </a:xfrm>
          <a:prstGeom prst="rect">
            <a:avLst/>
          </a:prstGeom>
          <a:noFill/>
        </p:spPr>
        <p:txBody>
          <a:bodyPr wrap="square" rtlCol="0">
            <a:spAutoFit/>
          </a:bodyPr>
          <a:lstStyle/>
          <a:p>
            <a:r>
              <a:rPr lang="en-US" sz="4800" b="1">
                <a:solidFill>
                  <a:srgbClr val="FFFFFF"/>
                </a:solidFill>
              </a:rPr>
              <a:t>Custom Closed-Ended Questions</a:t>
            </a:r>
          </a:p>
        </p:txBody>
      </p:sp>
      <p:sp>
        <p:nvSpPr>
          <p:cNvPr id="17" name="TextBox 16">
            <a:extLst>
              <a:ext uri="{FF2B5EF4-FFF2-40B4-BE49-F238E27FC236}">
                <a16:creationId xmlns:a16="http://schemas.microsoft.com/office/drawing/2014/main" id="{919BE8C6-1154-2AD3-B93F-8578B932CD6D}"/>
              </a:ext>
            </a:extLst>
          </p:cNvPr>
          <p:cNvSpPr txBox="1"/>
          <p:nvPr userDrawn="1"/>
        </p:nvSpPr>
        <p:spPr>
          <a:xfrm>
            <a:off x="875370" y="2996625"/>
            <a:ext cx="10865621" cy="461665"/>
          </a:xfrm>
          <a:prstGeom prst="rect">
            <a:avLst/>
          </a:prstGeom>
          <a:noFill/>
        </p:spPr>
        <p:txBody>
          <a:bodyPr wrap="square" rtlCol="0">
            <a:spAutoFit/>
          </a:bodyPr>
          <a:lstStyle/>
          <a:p>
            <a:r>
              <a:rPr lang="en-US" sz="2400" b="0" i="0">
                <a:solidFill>
                  <a:srgbClr val="FFFFFF"/>
                </a:solidFill>
                <a:latin typeface="Arial" panose="020B0604020202020204" pitchFamily="34" charset="0"/>
                <a:cs typeface="Arial" panose="020B0604020202020204" pitchFamily="34" charset="0"/>
              </a:rPr>
              <a:t>Results of closed-ended questions selected by unit/organizational leadership</a:t>
            </a:r>
          </a:p>
        </p:txBody>
      </p:sp>
      <p:pic>
        <p:nvPicPr>
          <p:cNvPr id="2" name="Picture 1" descr="A picture containing schematic&#10;&#10;Description automatically generated">
            <a:extLst>
              <a:ext uri="{FF2B5EF4-FFF2-40B4-BE49-F238E27FC236}">
                <a16:creationId xmlns:a16="http://schemas.microsoft.com/office/drawing/2014/main" id="{8F3079B8-BC1F-B2D7-6F92-9978D8DED875}"/>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19445608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1_Content, Two Column w/ Icons_op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778B24-9FA8-6140-CCA5-4E3A6BC718FF}"/>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C89F00-7A13-00F8-A7CF-6382BC08B927}"/>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The Process</a:t>
            </a:r>
          </a:p>
        </p:txBody>
      </p:sp>
      <p:graphicFrame>
        <p:nvGraphicFramePr>
          <p:cNvPr id="9" name="Diagram 8">
            <a:extLst>
              <a:ext uri="{FF2B5EF4-FFF2-40B4-BE49-F238E27FC236}">
                <a16:creationId xmlns:a16="http://schemas.microsoft.com/office/drawing/2014/main" id="{D2E80B90-EB7E-4F4B-652B-FED70F5B0878}"/>
              </a:ext>
            </a:extLst>
          </p:cNvPr>
          <p:cNvGraphicFramePr/>
          <p:nvPr userDrawn="1">
            <p:extLst>
              <p:ext uri="{D42A27DB-BD31-4B8C-83A1-F6EECF244321}">
                <p14:modId xmlns:p14="http://schemas.microsoft.com/office/powerpoint/2010/main" val="4073712316"/>
              </p:ext>
            </p:extLst>
          </p:nvPr>
        </p:nvGraphicFramePr>
        <p:xfrm>
          <a:off x="579812" y="1008876"/>
          <a:ext cx="11009746" cy="5186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36739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5_Content Slide | Image, Graphic, 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5581BF-16CB-34FD-9D02-79414A80A7F1}"/>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FBA41B4-9076-D243-8698-2EE94E672492}"/>
              </a:ext>
            </a:extLst>
          </p:cNvPr>
          <p:cNvSpPr>
            <a:spLocks noGrp="1"/>
          </p:cNvSpPr>
          <p:nvPr>
            <p:ph type="body" sz="quarter" idx="10" hasCustomPrompt="1"/>
          </p:nvPr>
        </p:nvSpPr>
        <p:spPr>
          <a:xfrm>
            <a:off x="1384071" y="1264888"/>
            <a:ext cx="5816821" cy="521302"/>
          </a:xfrm>
          <a:prstGeom prst="rect">
            <a:avLst/>
          </a:prstGeom>
        </p:spPr>
        <p:txBody>
          <a:bodyPr anchor="ctr"/>
          <a:lstStyle>
            <a:lvl1pPr marL="0" indent="0">
              <a:buNone/>
              <a:defRPr sz="2000" i="0"/>
            </a:lvl1pPr>
          </a:lstStyle>
          <a:p>
            <a:pPr lvl="0"/>
            <a:r>
              <a:rPr lang="en-US"/>
              <a:t>Strength area #1</a:t>
            </a:r>
          </a:p>
        </p:txBody>
      </p:sp>
      <p:sp>
        <p:nvSpPr>
          <p:cNvPr id="22" name="TextBox 21">
            <a:extLst>
              <a:ext uri="{FF2B5EF4-FFF2-40B4-BE49-F238E27FC236}">
                <a16:creationId xmlns:a16="http://schemas.microsoft.com/office/drawing/2014/main" id="{0CDBAD59-B421-FD62-223D-DD84464D1497}"/>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Our Strengths</a:t>
            </a:r>
          </a:p>
        </p:txBody>
      </p:sp>
      <p:sp>
        <p:nvSpPr>
          <p:cNvPr id="4" name="Text Placeholder 3">
            <a:extLst>
              <a:ext uri="{FF2B5EF4-FFF2-40B4-BE49-F238E27FC236}">
                <a16:creationId xmlns:a16="http://schemas.microsoft.com/office/drawing/2014/main" id="{EE8691F7-5339-CEAE-5A87-24EFE73C89CA}"/>
              </a:ext>
            </a:extLst>
          </p:cNvPr>
          <p:cNvSpPr>
            <a:spLocks noGrp="1"/>
          </p:cNvSpPr>
          <p:nvPr>
            <p:ph type="body" sz="quarter" idx="17" hasCustomPrompt="1"/>
          </p:nvPr>
        </p:nvSpPr>
        <p:spPr>
          <a:xfrm>
            <a:off x="837946" y="1268204"/>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1</a:t>
            </a:r>
          </a:p>
        </p:txBody>
      </p:sp>
      <p:sp>
        <p:nvSpPr>
          <p:cNvPr id="21" name="Text Placeholder 3">
            <a:extLst>
              <a:ext uri="{FF2B5EF4-FFF2-40B4-BE49-F238E27FC236}">
                <a16:creationId xmlns:a16="http://schemas.microsoft.com/office/drawing/2014/main" id="{D10B06E4-A3E0-BE30-3DE0-9E2155ABBC92}"/>
              </a:ext>
            </a:extLst>
          </p:cNvPr>
          <p:cNvSpPr>
            <a:spLocks noGrp="1"/>
          </p:cNvSpPr>
          <p:nvPr>
            <p:ph type="body" sz="quarter" idx="18" hasCustomPrompt="1"/>
          </p:nvPr>
        </p:nvSpPr>
        <p:spPr>
          <a:xfrm>
            <a:off x="837946" y="5416955"/>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5</a:t>
            </a:r>
          </a:p>
        </p:txBody>
      </p:sp>
      <p:sp>
        <p:nvSpPr>
          <p:cNvPr id="23" name="Text Placeholder 3">
            <a:extLst>
              <a:ext uri="{FF2B5EF4-FFF2-40B4-BE49-F238E27FC236}">
                <a16:creationId xmlns:a16="http://schemas.microsoft.com/office/drawing/2014/main" id="{C3C4E134-D6EB-1F3B-94B8-CC4DCC2C8184}"/>
              </a:ext>
            </a:extLst>
          </p:cNvPr>
          <p:cNvSpPr>
            <a:spLocks noGrp="1"/>
          </p:cNvSpPr>
          <p:nvPr>
            <p:ph type="body" sz="quarter" idx="19" hasCustomPrompt="1"/>
          </p:nvPr>
        </p:nvSpPr>
        <p:spPr>
          <a:xfrm>
            <a:off x="837946" y="3342579"/>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3</a:t>
            </a:r>
          </a:p>
        </p:txBody>
      </p:sp>
      <p:sp>
        <p:nvSpPr>
          <p:cNvPr id="25" name="Text Placeholder 3">
            <a:extLst>
              <a:ext uri="{FF2B5EF4-FFF2-40B4-BE49-F238E27FC236}">
                <a16:creationId xmlns:a16="http://schemas.microsoft.com/office/drawing/2014/main" id="{50B48244-8990-EDCD-9776-9E27C457AD84}"/>
              </a:ext>
            </a:extLst>
          </p:cNvPr>
          <p:cNvSpPr>
            <a:spLocks noGrp="1"/>
          </p:cNvSpPr>
          <p:nvPr>
            <p:ph type="body" sz="quarter" idx="20" hasCustomPrompt="1"/>
          </p:nvPr>
        </p:nvSpPr>
        <p:spPr>
          <a:xfrm>
            <a:off x="837946" y="2305391"/>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2</a:t>
            </a:r>
          </a:p>
        </p:txBody>
      </p:sp>
      <p:sp>
        <p:nvSpPr>
          <p:cNvPr id="26" name="Text Placeholder 3">
            <a:extLst>
              <a:ext uri="{FF2B5EF4-FFF2-40B4-BE49-F238E27FC236}">
                <a16:creationId xmlns:a16="http://schemas.microsoft.com/office/drawing/2014/main" id="{F2757474-8666-9555-5A3B-140886D04A21}"/>
              </a:ext>
            </a:extLst>
          </p:cNvPr>
          <p:cNvSpPr>
            <a:spLocks noGrp="1"/>
          </p:cNvSpPr>
          <p:nvPr>
            <p:ph type="body" sz="quarter" idx="21" hasCustomPrompt="1"/>
          </p:nvPr>
        </p:nvSpPr>
        <p:spPr>
          <a:xfrm>
            <a:off x="837946" y="4379767"/>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4</a:t>
            </a:r>
          </a:p>
        </p:txBody>
      </p:sp>
      <p:sp>
        <p:nvSpPr>
          <p:cNvPr id="27" name="Text Placeholder 2">
            <a:extLst>
              <a:ext uri="{FF2B5EF4-FFF2-40B4-BE49-F238E27FC236}">
                <a16:creationId xmlns:a16="http://schemas.microsoft.com/office/drawing/2014/main" id="{070CE503-AFF9-4C37-D2AF-AF6B5F9418E7}"/>
              </a:ext>
            </a:extLst>
          </p:cNvPr>
          <p:cNvSpPr>
            <a:spLocks noGrp="1"/>
          </p:cNvSpPr>
          <p:nvPr>
            <p:ph type="body" sz="quarter" idx="22" hasCustomPrompt="1"/>
          </p:nvPr>
        </p:nvSpPr>
        <p:spPr>
          <a:xfrm>
            <a:off x="1384071" y="2305391"/>
            <a:ext cx="5816821" cy="521302"/>
          </a:xfrm>
          <a:prstGeom prst="rect">
            <a:avLst/>
          </a:prstGeom>
        </p:spPr>
        <p:txBody>
          <a:bodyPr anchor="ctr"/>
          <a:lstStyle>
            <a:lvl1pPr marL="0" indent="0">
              <a:buNone/>
              <a:defRPr sz="2000" i="0"/>
            </a:lvl1pPr>
          </a:lstStyle>
          <a:p>
            <a:pPr lvl="0"/>
            <a:r>
              <a:rPr lang="en-US"/>
              <a:t>Strength area #2</a:t>
            </a:r>
          </a:p>
        </p:txBody>
      </p:sp>
      <p:sp>
        <p:nvSpPr>
          <p:cNvPr id="28" name="Text Placeholder 2">
            <a:extLst>
              <a:ext uri="{FF2B5EF4-FFF2-40B4-BE49-F238E27FC236}">
                <a16:creationId xmlns:a16="http://schemas.microsoft.com/office/drawing/2014/main" id="{07D7BDC2-3D35-CA46-5A79-6877E37F8595}"/>
              </a:ext>
            </a:extLst>
          </p:cNvPr>
          <p:cNvSpPr>
            <a:spLocks noGrp="1"/>
          </p:cNvSpPr>
          <p:nvPr>
            <p:ph type="body" sz="quarter" idx="23" hasCustomPrompt="1"/>
          </p:nvPr>
        </p:nvSpPr>
        <p:spPr>
          <a:xfrm>
            <a:off x="1384071" y="3342579"/>
            <a:ext cx="5816821" cy="521302"/>
          </a:xfrm>
          <a:prstGeom prst="rect">
            <a:avLst/>
          </a:prstGeom>
        </p:spPr>
        <p:txBody>
          <a:bodyPr anchor="ctr"/>
          <a:lstStyle>
            <a:lvl1pPr marL="0" indent="0">
              <a:buNone/>
              <a:defRPr sz="2000" i="0"/>
            </a:lvl1pPr>
          </a:lstStyle>
          <a:p>
            <a:pPr lvl="0"/>
            <a:r>
              <a:rPr lang="en-US"/>
              <a:t>Strength area #3</a:t>
            </a:r>
          </a:p>
        </p:txBody>
      </p:sp>
      <p:sp>
        <p:nvSpPr>
          <p:cNvPr id="29" name="Text Placeholder 2">
            <a:extLst>
              <a:ext uri="{FF2B5EF4-FFF2-40B4-BE49-F238E27FC236}">
                <a16:creationId xmlns:a16="http://schemas.microsoft.com/office/drawing/2014/main" id="{A8F1690A-3D69-F335-5F73-3AF1AA9EEAB5}"/>
              </a:ext>
            </a:extLst>
          </p:cNvPr>
          <p:cNvSpPr>
            <a:spLocks noGrp="1"/>
          </p:cNvSpPr>
          <p:nvPr>
            <p:ph type="body" sz="quarter" idx="24" hasCustomPrompt="1"/>
          </p:nvPr>
        </p:nvSpPr>
        <p:spPr>
          <a:xfrm>
            <a:off x="1384071" y="4376451"/>
            <a:ext cx="5816821" cy="521302"/>
          </a:xfrm>
          <a:prstGeom prst="rect">
            <a:avLst/>
          </a:prstGeom>
        </p:spPr>
        <p:txBody>
          <a:bodyPr anchor="ctr"/>
          <a:lstStyle>
            <a:lvl1pPr marL="0" indent="0">
              <a:buNone/>
              <a:defRPr sz="2000" i="0"/>
            </a:lvl1pPr>
          </a:lstStyle>
          <a:p>
            <a:pPr lvl="0"/>
            <a:r>
              <a:rPr lang="en-US"/>
              <a:t>Strength area #4</a:t>
            </a:r>
          </a:p>
        </p:txBody>
      </p:sp>
      <p:sp>
        <p:nvSpPr>
          <p:cNvPr id="30" name="Text Placeholder 2">
            <a:extLst>
              <a:ext uri="{FF2B5EF4-FFF2-40B4-BE49-F238E27FC236}">
                <a16:creationId xmlns:a16="http://schemas.microsoft.com/office/drawing/2014/main" id="{DD1845CF-3306-F4B0-4D98-4D66DC6B1FE1}"/>
              </a:ext>
            </a:extLst>
          </p:cNvPr>
          <p:cNvSpPr>
            <a:spLocks noGrp="1"/>
          </p:cNvSpPr>
          <p:nvPr>
            <p:ph type="body" sz="quarter" idx="25" hasCustomPrompt="1"/>
          </p:nvPr>
        </p:nvSpPr>
        <p:spPr>
          <a:xfrm>
            <a:off x="1384070" y="5410323"/>
            <a:ext cx="5816821" cy="521302"/>
          </a:xfrm>
          <a:prstGeom prst="rect">
            <a:avLst/>
          </a:prstGeom>
        </p:spPr>
        <p:txBody>
          <a:bodyPr anchor="ctr"/>
          <a:lstStyle>
            <a:lvl1pPr marL="0" indent="0">
              <a:buNone/>
              <a:defRPr sz="2000" i="0"/>
            </a:lvl1pPr>
          </a:lstStyle>
          <a:p>
            <a:pPr lvl="0"/>
            <a:r>
              <a:rPr lang="en-US"/>
              <a:t>Strength area #5</a:t>
            </a:r>
          </a:p>
        </p:txBody>
      </p:sp>
      <p:sp>
        <p:nvSpPr>
          <p:cNvPr id="15" name="Text Placeholder 6">
            <a:extLst>
              <a:ext uri="{FF2B5EF4-FFF2-40B4-BE49-F238E27FC236}">
                <a16:creationId xmlns:a16="http://schemas.microsoft.com/office/drawing/2014/main" id="{25FCCABF-E7B6-EBBD-1E7A-509E8F75067B}"/>
              </a:ext>
            </a:extLst>
          </p:cNvPr>
          <p:cNvSpPr>
            <a:spLocks noGrp="1"/>
          </p:cNvSpPr>
          <p:nvPr>
            <p:ph type="body" sz="quarter" idx="27" hasCustomPrompt="1"/>
          </p:nvPr>
        </p:nvSpPr>
        <p:spPr>
          <a:xfrm>
            <a:off x="7531101" y="1264888"/>
            <a:ext cx="3793232" cy="4667600"/>
          </a:xfrm>
          <a:prstGeom prst="rect">
            <a:avLst/>
          </a:prstGeom>
        </p:spPr>
        <p:txBody>
          <a:bodyPr/>
          <a:lstStyle>
            <a:lvl1pPr marL="228600" indent="-228600">
              <a:buFont typeface="Arial" panose="020B0604020202020204" pitchFamily="34" charset="0"/>
              <a:buChar char="•"/>
              <a:defRPr sz="2000"/>
            </a:lvl1pPr>
          </a:lstStyle>
          <a:p>
            <a:pPr lvl="0"/>
            <a:r>
              <a:rPr lang="en-US" dirty="0"/>
              <a:t>Click to add notes/comments.</a:t>
            </a:r>
          </a:p>
        </p:txBody>
      </p:sp>
    </p:spTree>
    <p:extLst>
      <p:ext uri="{BB962C8B-B14F-4D97-AF65-F5344CB8AC3E}">
        <p14:creationId xmlns:p14="http://schemas.microsoft.com/office/powerpoint/2010/main" val="32911994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3_Content Slide | Image, Graphic, Table">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519EF43D-2E37-2E72-DB7D-04DE41D1BEB9}"/>
              </a:ext>
            </a:extLst>
          </p:cNvPr>
          <p:cNvSpPr>
            <a:spLocks noGrp="1"/>
          </p:cNvSpPr>
          <p:nvPr>
            <p:ph type="body" sz="quarter" idx="26" hasCustomPrompt="1"/>
          </p:nvPr>
        </p:nvSpPr>
        <p:spPr>
          <a:xfrm>
            <a:off x="1384070" y="1264888"/>
            <a:ext cx="5816821" cy="521302"/>
          </a:xfrm>
          <a:prstGeom prst="rect">
            <a:avLst/>
          </a:prstGeom>
        </p:spPr>
        <p:txBody>
          <a:bodyPr anchor="ctr"/>
          <a:lstStyle>
            <a:lvl1pPr marL="0" indent="0">
              <a:buNone/>
              <a:defRPr sz="2000" i="0"/>
            </a:lvl1pPr>
          </a:lstStyle>
          <a:p>
            <a:pPr lvl="0"/>
            <a:r>
              <a:rPr lang="en-US"/>
              <a:t>Challenge area #1</a:t>
            </a:r>
          </a:p>
        </p:txBody>
      </p:sp>
      <p:sp>
        <p:nvSpPr>
          <p:cNvPr id="8" name="Rectangle 7">
            <a:extLst>
              <a:ext uri="{FF2B5EF4-FFF2-40B4-BE49-F238E27FC236}">
                <a16:creationId xmlns:a16="http://schemas.microsoft.com/office/drawing/2014/main" id="{025581BF-16CB-34FD-9D02-79414A80A7F1}"/>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CDBAD59-B421-FD62-223D-DD84464D1497}"/>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Our Challenges &amp; Areas for Growth</a:t>
            </a:r>
          </a:p>
        </p:txBody>
      </p:sp>
      <p:sp>
        <p:nvSpPr>
          <p:cNvPr id="4" name="Text Placeholder 3">
            <a:extLst>
              <a:ext uri="{FF2B5EF4-FFF2-40B4-BE49-F238E27FC236}">
                <a16:creationId xmlns:a16="http://schemas.microsoft.com/office/drawing/2014/main" id="{EE8691F7-5339-CEAE-5A87-24EFE73C89CA}"/>
              </a:ext>
            </a:extLst>
          </p:cNvPr>
          <p:cNvSpPr>
            <a:spLocks noGrp="1"/>
          </p:cNvSpPr>
          <p:nvPr>
            <p:ph type="body" sz="quarter" idx="17" hasCustomPrompt="1"/>
          </p:nvPr>
        </p:nvSpPr>
        <p:spPr>
          <a:xfrm>
            <a:off x="837946" y="1268204"/>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1</a:t>
            </a:r>
          </a:p>
        </p:txBody>
      </p:sp>
      <p:sp>
        <p:nvSpPr>
          <p:cNvPr id="21" name="Text Placeholder 3">
            <a:extLst>
              <a:ext uri="{FF2B5EF4-FFF2-40B4-BE49-F238E27FC236}">
                <a16:creationId xmlns:a16="http://schemas.microsoft.com/office/drawing/2014/main" id="{D10B06E4-A3E0-BE30-3DE0-9E2155ABBC92}"/>
              </a:ext>
            </a:extLst>
          </p:cNvPr>
          <p:cNvSpPr>
            <a:spLocks noGrp="1"/>
          </p:cNvSpPr>
          <p:nvPr>
            <p:ph type="body" sz="quarter" idx="18" hasCustomPrompt="1"/>
          </p:nvPr>
        </p:nvSpPr>
        <p:spPr>
          <a:xfrm>
            <a:off x="837946" y="5416955"/>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i="0">
                <a:solidFill>
                  <a:schemeClr val="bg1"/>
                </a:solidFill>
              </a:defRPr>
            </a:lvl1pPr>
          </a:lstStyle>
          <a:p>
            <a:pPr lvl="0"/>
            <a:r>
              <a:rPr lang="en-US"/>
              <a:t>5</a:t>
            </a:r>
          </a:p>
        </p:txBody>
      </p:sp>
      <p:sp>
        <p:nvSpPr>
          <p:cNvPr id="23" name="Text Placeholder 3">
            <a:extLst>
              <a:ext uri="{FF2B5EF4-FFF2-40B4-BE49-F238E27FC236}">
                <a16:creationId xmlns:a16="http://schemas.microsoft.com/office/drawing/2014/main" id="{C3C4E134-D6EB-1F3B-94B8-CC4DCC2C8184}"/>
              </a:ext>
            </a:extLst>
          </p:cNvPr>
          <p:cNvSpPr>
            <a:spLocks noGrp="1"/>
          </p:cNvSpPr>
          <p:nvPr>
            <p:ph type="body" sz="quarter" idx="19" hasCustomPrompt="1"/>
          </p:nvPr>
        </p:nvSpPr>
        <p:spPr>
          <a:xfrm>
            <a:off x="837946" y="3342579"/>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3</a:t>
            </a:r>
          </a:p>
        </p:txBody>
      </p:sp>
      <p:sp>
        <p:nvSpPr>
          <p:cNvPr id="25" name="Text Placeholder 3">
            <a:extLst>
              <a:ext uri="{FF2B5EF4-FFF2-40B4-BE49-F238E27FC236}">
                <a16:creationId xmlns:a16="http://schemas.microsoft.com/office/drawing/2014/main" id="{50B48244-8990-EDCD-9776-9E27C457AD84}"/>
              </a:ext>
            </a:extLst>
          </p:cNvPr>
          <p:cNvSpPr>
            <a:spLocks noGrp="1"/>
          </p:cNvSpPr>
          <p:nvPr>
            <p:ph type="body" sz="quarter" idx="20" hasCustomPrompt="1"/>
          </p:nvPr>
        </p:nvSpPr>
        <p:spPr>
          <a:xfrm>
            <a:off x="837946" y="2305391"/>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2</a:t>
            </a:r>
          </a:p>
        </p:txBody>
      </p:sp>
      <p:sp>
        <p:nvSpPr>
          <p:cNvPr id="26" name="Text Placeholder 3">
            <a:extLst>
              <a:ext uri="{FF2B5EF4-FFF2-40B4-BE49-F238E27FC236}">
                <a16:creationId xmlns:a16="http://schemas.microsoft.com/office/drawing/2014/main" id="{F2757474-8666-9555-5A3B-140886D04A21}"/>
              </a:ext>
            </a:extLst>
          </p:cNvPr>
          <p:cNvSpPr>
            <a:spLocks noGrp="1"/>
          </p:cNvSpPr>
          <p:nvPr>
            <p:ph type="body" sz="quarter" idx="21" hasCustomPrompt="1"/>
          </p:nvPr>
        </p:nvSpPr>
        <p:spPr>
          <a:xfrm>
            <a:off x="837946" y="4379767"/>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4</a:t>
            </a:r>
          </a:p>
        </p:txBody>
      </p:sp>
      <p:sp>
        <p:nvSpPr>
          <p:cNvPr id="27" name="Text Placeholder 2">
            <a:extLst>
              <a:ext uri="{FF2B5EF4-FFF2-40B4-BE49-F238E27FC236}">
                <a16:creationId xmlns:a16="http://schemas.microsoft.com/office/drawing/2014/main" id="{070CE503-AFF9-4C37-D2AF-AF6B5F9418E7}"/>
              </a:ext>
            </a:extLst>
          </p:cNvPr>
          <p:cNvSpPr>
            <a:spLocks noGrp="1"/>
          </p:cNvSpPr>
          <p:nvPr>
            <p:ph type="body" sz="quarter" idx="22" hasCustomPrompt="1"/>
          </p:nvPr>
        </p:nvSpPr>
        <p:spPr>
          <a:xfrm>
            <a:off x="1384070" y="2302075"/>
            <a:ext cx="5816821" cy="521302"/>
          </a:xfrm>
          <a:prstGeom prst="rect">
            <a:avLst/>
          </a:prstGeom>
        </p:spPr>
        <p:txBody>
          <a:bodyPr anchor="ctr"/>
          <a:lstStyle>
            <a:lvl1pPr marL="0" indent="0">
              <a:buNone/>
              <a:defRPr sz="2000" i="0"/>
            </a:lvl1pPr>
          </a:lstStyle>
          <a:p>
            <a:pPr lvl="0"/>
            <a:r>
              <a:rPr lang="en-US"/>
              <a:t>Challenge area #2</a:t>
            </a:r>
          </a:p>
        </p:txBody>
      </p:sp>
      <p:sp>
        <p:nvSpPr>
          <p:cNvPr id="28" name="Text Placeholder 2">
            <a:extLst>
              <a:ext uri="{FF2B5EF4-FFF2-40B4-BE49-F238E27FC236}">
                <a16:creationId xmlns:a16="http://schemas.microsoft.com/office/drawing/2014/main" id="{07D7BDC2-3D35-CA46-5A79-6877E37F8595}"/>
              </a:ext>
            </a:extLst>
          </p:cNvPr>
          <p:cNvSpPr>
            <a:spLocks noGrp="1"/>
          </p:cNvSpPr>
          <p:nvPr>
            <p:ph type="body" sz="quarter" idx="23" hasCustomPrompt="1"/>
          </p:nvPr>
        </p:nvSpPr>
        <p:spPr>
          <a:xfrm>
            <a:off x="1384071" y="3342579"/>
            <a:ext cx="5816821" cy="521302"/>
          </a:xfrm>
          <a:prstGeom prst="rect">
            <a:avLst/>
          </a:prstGeom>
        </p:spPr>
        <p:txBody>
          <a:bodyPr anchor="ctr"/>
          <a:lstStyle>
            <a:lvl1pPr marL="0" indent="0">
              <a:buNone/>
              <a:defRPr sz="2000" i="0"/>
            </a:lvl1pPr>
          </a:lstStyle>
          <a:p>
            <a:pPr lvl="0"/>
            <a:r>
              <a:rPr lang="en-US"/>
              <a:t>Challenge area #3</a:t>
            </a:r>
          </a:p>
        </p:txBody>
      </p:sp>
      <p:sp>
        <p:nvSpPr>
          <p:cNvPr id="29" name="Text Placeholder 2">
            <a:extLst>
              <a:ext uri="{FF2B5EF4-FFF2-40B4-BE49-F238E27FC236}">
                <a16:creationId xmlns:a16="http://schemas.microsoft.com/office/drawing/2014/main" id="{A8F1690A-3D69-F335-5F73-3AF1AA9EEAB5}"/>
              </a:ext>
            </a:extLst>
          </p:cNvPr>
          <p:cNvSpPr>
            <a:spLocks noGrp="1"/>
          </p:cNvSpPr>
          <p:nvPr>
            <p:ph type="body" sz="quarter" idx="24" hasCustomPrompt="1"/>
          </p:nvPr>
        </p:nvSpPr>
        <p:spPr>
          <a:xfrm>
            <a:off x="1384071" y="4376451"/>
            <a:ext cx="5816821" cy="521302"/>
          </a:xfrm>
          <a:prstGeom prst="rect">
            <a:avLst/>
          </a:prstGeom>
        </p:spPr>
        <p:txBody>
          <a:bodyPr anchor="ctr"/>
          <a:lstStyle>
            <a:lvl1pPr marL="0" indent="0">
              <a:buNone/>
              <a:defRPr sz="2000" i="0"/>
            </a:lvl1pPr>
          </a:lstStyle>
          <a:p>
            <a:pPr lvl="0"/>
            <a:r>
              <a:rPr lang="en-US"/>
              <a:t>Challenge area #4</a:t>
            </a:r>
          </a:p>
        </p:txBody>
      </p:sp>
      <p:sp>
        <p:nvSpPr>
          <p:cNvPr id="30" name="Text Placeholder 2">
            <a:extLst>
              <a:ext uri="{FF2B5EF4-FFF2-40B4-BE49-F238E27FC236}">
                <a16:creationId xmlns:a16="http://schemas.microsoft.com/office/drawing/2014/main" id="{DD1845CF-3306-F4B0-4D98-4D66DC6B1FE1}"/>
              </a:ext>
            </a:extLst>
          </p:cNvPr>
          <p:cNvSpPr>
            <a:spLocks noGrp="1"/>
          </p:cNvSpPr>
          <p:nvPr>
            <p:ph type="body" sz="quarter" idx="25" hasCustomPrompt="1"/>
          </p:nvPr>
        </p:nvSpPr>
        <p:spPr>
          <a:xfrm>
            <a:off x="1384070" y="5410323"/>
            <a:ext cx="5816821" cy="521302"/>
          </a:xfrm>
          <a:prstGeom prst="rect">
            <a:avLst/>
          </a:prstGeom>
        </p:spPr>
        <p:txBody>
          <a:bodyPr anchor="ctr"/>
          <a:lstStyle>
            <a:lvl1pPr marL="0" indent="0">
              <a:buNone/>
              <a:defRPr sz="2000" i="0"/>
            </a:lvl1pPr>
          </a:lstStyle>
          <a:p>
            <a:pPr lvl="0"/>
            <a:r>
              <a:rPr lang="en-US"/>
              <a:t>Challenge area #5</a:t>
            </a:r>
          </a:p>
        </p:txBody>
      </p:sp>
      <p:sp>
        <p:nvSpPr>
          <p:cNvPr id="15" name="Text Placeholder 6">
            <a:extLst>
              <a:ext uri="{FF2B5EF4-FFF2-40B4-BE49-F238E27FC236}">
                <a16:creationId xmlns:a16="http://schemas.microsoft.com/office/drawing/2014/main" id="{70354F69-291C-A50E-563B-AF4A0D65A19F}"/>
              </a:ext>
            </a:extLst>
          </p:cNvPr>
          <p:cNvSpPr>
            <a:spLocks noGrp="1"/>
          </p:cNvSpPr>
          <p:nvPr>
            <p:ph type="body" sz="quarter" idx="27" hasCustomPrompt="1"/>
          </p:nvPr>
        </p:nvSpPr>
        <p:spPr>
          <a:xfrm>
            <a:off x="7531101" y="1264888"/>
            <a:ext cx="3793232" cy="4667600"/>
          </a:xfrm>
          <a:prstGeom prst="rect">
            <a:avLst/>
          </a:prstGeom>
        </p:spPr>
        <p:txBody>
          <a:bodyPr/>
          <a:lstStyle>
            <a:lvl1pPr marL="228600" indent="-228600">
              <a:buFont typeface="Arial" panose="020B0604020202020204" pitchFamily="34" charset="0"/>
              <a:buChar char="•"/>
              <a:defRPr sz="2000"/>
            </a:lvl1pPr>
          </a:lstStyle>
          <a:p>
            <a:pPr lvl="0"/>
            <a:r>
              <a:rPr lang="en-US" dirty="0"/>
              <a:t>Click to add notes/comments.</a:t>
            </a:r>
          </a:p>
        </p:txBody>
      </p:sp>
    </p:spTree>
    <p:extLst>
      <p:ext uri="{BB962C8B-B14F-4D97-AF65-F5344CB8AC3E}">
        <p14:creationId xmlns:p14="http://schemas.microsoft.com/office/powerpoint/2010/main" val="35548873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2_Content Slide | Image, Graphic, 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5581BF-16CB-34FD-9D02-79414A80A7F1}"/>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FBA41B4-9076-D243-8698-2EE94E672492}"/>
              </a:ext>
            </a:extLst>
          </p:cNvPr>
          <p:cNvSpPr>
            <a:spLocks noGrp="1"/>
          </p:cNvSpPr>
          <p:nvPr>
            <p:ph type="body" sz="quarter" idx="10" hasCustomPrompt="1"/>
          </p:nvPr>
        </p:nvSpPr>
        <p:spPr>
          <a:xfrm>
            <a:off x="1384071" y="1264888"/>
            <a:ext cx="9969983" cy="521302"/>
          </a:xfrm>
          <a:prstGeom prst="rect">
            <a:avLst/>
          </a:prstGeom>
        </p:spPr>
        <p:txBody>
          <a:bodyPr anchor="ctr"/>
          <a:lstStyle>
            <a:lvl1pPr marL="0" indent="0">
              <a:buNone/>
              <a:defRPr sz="2000" i="0"/>
            </a:lvl1pPr>
          </a:lstStyle>
          <a:p>
            <a:pPr lvl="0"/>
            <a:r>
              <a:rPr lang="en-US"/>
              <a:t>Theme #1</a:t>
            </a:r>
          </a:p>
        </p:txBody>
      </p:sp>
      <p:sp>
        <p:nvSpPr>
          <p:cNvPr id="22" name="TextBox 21">
            <a:extLst>
              <a:ext uri="{FF2B5EF4-FFF2-40B4-BE49-F238E27FC236}">
                <a16:creationId xmlns:a16="http://schemas.microsoft.com/office/drawing/2014/main" id="{0CDBAD59-B421-FD62-223D-DD84464D1497}"/>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Our Written Comments (Themes)</a:t>
            </a:r>
            <a:endParaRPr lang="en-US" sz="2800" b="0">
              <a:solidFill>
                <a:schemeClr val="accent2"/>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E8691F7-5339-CEAE-5A87-24EFE73C89CA}"/>
              </a:ext>
            </a:extLst>
          </p:cNvPr>
          <p:cNvSpPr>
            <a:spLocks noGrp="1"/>
          </p:cNvSpPr>
          <p:nvPr>
            <p:ph type="body" sz="quarter" idx="17" hasCustomPrompt="1"/>
          </p:nvPr>
        </p:nvSpPr>
        <p:spPr>
          <a:xfrm>
            <a:off x="837946" y="1268204"/>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1</a:t>
            </a:r>
          </a:p>
        </p:txBody>
      </p:sp>
      <p:sp>
        <p:nvSpPr>
          <p:cNvPr id="21" name="Text Placeholder 3">
            <a:extLst>
              <a:ext uri="{FF2B5EF4-FFF2-40B4-BE49-F238E27FC236}">
                <a16:creationId xmlns:a16="http://schemas.microsoft.com/office/drawing/2014/main" id="{D10B06E4-A3E0-BE30-3DE0-9E2155ABBC92}"/>
              </a:ext>
            </a:extLst>
          </p:cNvPr>
          <p:cNvSpPr>
            <a:spLocks noGrp="1"/>
          </p:cNvSpPr>
          <p:nvPr>
            <p:ph type="body" sz="quarter" idx="18" hasCustomPrompt="1"/>
          </p:nvPr>
        </p:nvSpPr>
        <p:spPr>
          <a:xfrm>
            <a:off x="837946" y="5416955"/>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5</a:t>
            </a:r>
          </a:p>
        </p:txBody>
      </p:sp>
      <p:sp>
        <p:nvSpPr>
          <p:cNvPr id="23" name="Text Placeholder 3">
            <a:extLst>
              <a:ext uri="{FF2B5EF4-FFF2-40B4-BE49-F238E27FC236}">
                <a16:creationId xmlns:a16="http://schemas.microsoft.com/office/drawing/2014/main" id="{C3C4E134-D6EB-1F3B-94B8-CC4DCC2C8184}"/>
              </a:ext>
            </a:extLst>
          </p:cNvPr>
          <p:cNvSpPr>
            <a:spLocks noGrp="1"/>
          </p:cNvSpPr>
          <p:nvPr>
            <p:ph type="body" sz="quarter" idx="19" hasCustomPrompt="1"/>
          </p:nvPr>
        </p:nvSpPr>
        <p:spPr>
          <a:xfrm>
            <a:off x="837946" y="3342579"/>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3</a:t>
            </a:r>
          </a:p>
        </p:txBody>
      </p:sp>
      <p:sp>
        <p:nvSpPr>
          <p:cNvPr id="25" name="Text Placeholder 3">
            <a:extLst>
              <a:ext uri="{FF2B5EF4-FFF2-40B4-BE49-F238E27FC236}">
                <a16:creationId xmlns:a16="http://schemas.microsoft.com/office/drawing/2014/main" id="{50B48244-8990-EDCD-9776-9E27C457AD84}"/>
              </a:ext>
            </a:extLst>
          </p:cNvPr>
          <p:cNvSpPr>
            <a:spLocks noGrp="1"/>
          </p:cNvSpPr>
          <p:nvPr>
            <p:ph type="body" sz="quarter" idx="20" hasCustomPrompt="1"/>
          </p:nvPr>
        </p:nvSpPr>
        <p:spPr>
          <a:xfrm>
            <a:off x="837946" y="2305391"/>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2</a:t>
            </a:r>
          </a:p>
        </p:txBody>
      </p:sp>
      <p:sp>
        <p:nvSpPr>
          <p:cNvPr id="26" name="Text Placeholder 3">
            <a:extLst>
              <a:ext uri="{FF2B5EF4-FFF2-40B4-BE49-F238E27FC236}">
                <a16:creationId xmlns:a16="http://schemas.microsoft.com/office/drawing/2014/main" id="{F2757474-8666-9555-5A3B-140886D04A21}"/>
              </a:ext>
            </a:extLst>
          </p:cNvPr>
          <p:cNvSpPr>
            <a:spLocks noGrp="1"/>
          </p:cNvSpPr>
          <p:nvPr>
            <p:ph type="body" sz="quarter" idx="21" hasCustomPrompt="1"/>
          </p:nvPr>
        </p:nvSpPr>
        <p:spPr>
          <a:xfrm>
            <a:off x="837946" y="4379767"/>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4</a:t>
            </a:r>
          </a:p>
        </p:txBody>
      </p:sp>
      <p:sp>
        <p:nvSpPr>
          <p:cNvPr id="27" name="Text Placeholder 2">
            <a:extLst>
              <a:ext uri="{FF2B5EF4-FFF2-40B4-BE49-F238E27FC236}">
                <a16:creationId xmlns:a16="http://schemas.microsoft.com/office/drawing/2014/main" id="{070CE503-AFF9-4C37-D2AF-AF6B5F9418E7}"/>
              </a:ext>
            </a:extLst>
          </p:cNvPr>
          <p:cNvSpPr>
            <a:spLocks noGrp="1"/>
          </p:cNvSpPr>
          <p:nvPr>
            <p:ph type="body" sz="quarter" idx="22" hasCustomPrompt="1"/>
          </p:nvPr>
        </p:nvSpPr>
        <p:spPr>
          <a:xfrm>
            <a:off x="1384071" y="2305391"/>
            <a:ext cx="9969983" cy="521302"/>
          </a:xfrm>
          <a:prstGeom prst="rect">
            <a:avLst/>
          </a:prstGeom>
        </p:spPr>
        <p:txBody>
          <a:bodyPr anchor="ctr"/>
          <a:lstStyle>
            <a:lvl1pPr marL="0" indent="0">
              <a:buNone/>
              <a:defRPr sz="2000" i="0"/>
            </a:lvl1pPr>
          </a:lstStyle>
          <a:p>
            <a:pPr lvl="0"/>
            <a:r>
              <a:rPr lang="en-US"/>
              <a:t>Theme #2</a:t>
            </a:r>
          </a:p>
        </p:txBody>
      </p:sp>
      <p:sp>
        <p:nvSpPr>
          <p:cNvPr id="28" name="Text Placeholder 2">
            <a:extLst>
              <a:ext uri="{FF2B5EF4-FFF2-40B4-BE49-F238E27FC236}">
                <a16:creationId xmlns:a16="http://schemas.microsoft.com/office/drawing/2014/main" id="{07D7BDC2-3D35-CA46-5A79-6877E37F8595}"/>
              </a:ext>
            </a:extLst>
          </p:cNvPr>
          <p:cNvSpPr>
            <a:spLocks noGrp="1"/>
          </p:cNvSpPr>
          <p:nvPr>
            <p:ph type="body" sz="quarter" idx="23" hasCustomPrompt="1"/>
          </p:nvPr>
        </p:nvSpPr>
        <p:spPr>
          <a:xfrm>
            <a:off x="1384071" y="3342579"/>
            <a:ext cx="9969983" cy="521302"/>
          </a:xfrm>
          <a:prstGeom prst="rect">
            <a:avLst/>
          </a:prstGeom>
        </p:spPr>
        <p:txBody>
          <a:bodyPr anchor="ctr"/>
          <a:lstStyle>
            <a:lvl1pPr marL="0" indent="0">
              <a:buNone/>
              <a:defRPr sz="2000" i="0"/>
            </a:lvl1pPr>
          </a:lstStyle>
          <a:p>
            <a:pPr lvl="0"/>
            <a:r>
              <a:rPr lang="en-US"/>
              <a:t>Theme #3</a:t>
            </a:r>
          </a:p>
        </p:txBody>
      </p:sp>
      <p:sp>
        <p:nvSpPr>
          <p:cNvPr id="29" name="Text Placeholder 2">
            <a:extLst>
              <a:ext uri="{FF2B5EF4-FFF2-40B4-BE49-F238E27FC236}">
                <a16:creationId xmlns:a16="http://schemas.microsoft.com/office/drawing/2014/main" id="{A8F1690A-3D69-F335-5F73-3AF1AA9EEAB5}"/>
              </a:ext>
            </a:extLst>
          </p:cNvPr>
          <p:cNvSpPr>
            <a:spLocks noGrp="1"/>
          </p:cNvSpPr>
          <p:nvPr>
            <p:ph type="body" sz="quarter" idx="24" hasCustomPrompt="1"/>
          </p:nvPr>
        </p:nvSpPr>
        <p:spPr>
          <a:xfrm>
            <a:off x="1384071" y="4376451"/>
            <a:ext cx="9969983" cy="521302"/>
          </a:xfrm>
          <a:prstGeom prst="rect">
            <a:avLst/>
          </a:prstGeom>
        </p:spPr>
        <p:txBody>
          <a:bodyPr anchor="ctr"/>
          <a:lstStyle>
            <a:lvl1pPr marL="0" indent="0">
              <a:buNone/>
              <a:defRPr sz="2000" i="0"/>
            </a:lvl1pPr>
          </a:lstStyle>
          <a:p>
            <a:pPr lvl="0"/>
            <a:r>
              <a:rPr lang="en-US"/>
              <a:t>Theme #4</a:t>
            </a:r>
          </a:p>
        </p:txBody>
      </p:sp>
      <p:sp>
        <p:nvSpPr>
          <p:cNvPr id="30" name="Text Placeholder 2">
            <a:extLst>
              <a:ext uri="{FF2B5EF4-FFF2-40B4-BE49-F238E27FC236}">
                <a16:creationId xmlns:a16="http://schemas.microsoft.com/office/drawing/2014/main" id="{DD1845CF-3306-F4B0-4D98-4D66DC6B1FE1}"/>
              </a:ext>
            </a:extLst>
          </p:cNvPr>
          <p:cNvSpPr>
            <a:spLocks noGrp="1"/>
          </p:cNvSpPr>
          <p:nvPr>
            <p:ph type="body" sz="quarter" idx="25" hasCustomPrompt="1"/>
          </p:nvPr>
        </p:nvSpPr>
        <p:spPr>
          <a:xfrm>
            <a:off x="1384070" y="5416955"/>
            <a:ext cx="9969984" cy="521302"/>
          </a:xfrm>
          <a:prstGeom prst="rect">
            <a:avLst/>
          </a:prstGeom>
        </p:spPr>
        <p:txBody>
          <a:bodyPr anchor="ctr"/>
          <a:lstStyle>
            <a:lvl1pPr marL="0" indent="0">
              <a:buNone/>
              <a:defRPr sz="2000" i="0"/>
            </a:lvl1pPr>
          </a:lstStyle>
          <a:p>
            <a:pPr lvl="0"/>
            <a:r>
              <a:rPr lang="en-US"/>
              <a:t>Theme #5</a:t>
            </a:r>
          </a:p>
        </p:txBody>
      </p:sp>
    </p:spTree>
    <p:extLst>
      <p:ext uri="{BB962C8B-B14F-4D97-AF65-F5344CB8AC3E}">
        <p14:creationId xmlns:p14="http://schemas.microsoft.com/office/powerpoint/2010/main" val="39769638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7_Content, Two Column w/ Icons_op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A5531F-6BFE-F016-846D-0A263BAF91EB}"/>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17CC70-F646-C44D-7769-B8D1C7BA3B8E}"/>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BB069E2-C598-740F-343D-9D73DA2609C0}"/>
              </a:ext>
            </a:extLst>
          </p:cNvPr>
          <p:cNvSpPr txBox="1"/>
          <p:nvPr userDrawn="1"/>
        </p:nvSpPr>
        <p:spPr>
          <a:xfrm>
            <a:off x="761200" y="365126"/>
            <a:ext cx="10892918"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Service-Specific Question Results</a:t>
            </a:r>
          </a:p>
        </p:txBody>
      </p:sp>
      <p:sp>
        <p:nvSpPr>
          <p:cNvPr id="12" name="Rectangle 11">
            <a:extLst>
              <a:ext uri="{FF2B5EF4-FFF2-40B4-BE49-F238E27FC236}">
                <a16:creationId xmlns:a16="http://schemas.microsoft.com/office/drawing/2014/main" id="{837CDCB4-05C3-753A-9CEF-AB4E2593E110}"/>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7BCE2E-1C7D-4942-71CC-7012133B6757}"/>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4A830C7-8132-D5E7-8ACC-F2AE2D194F3E}"/>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Service-Specific Question Results</a:t>
            </a:r>
          </a:p>
        </p:txBody>
      </p:sp>
      <p:sp>
        <p:nvSpPr>
          <p:cNvPr id="21" name="Text Placeholder 6">
            <a:extLst>
              <a:ext uri="{FF2B5EF4-FFF2-40B4-BE49-F238E27FC236}">
                <a16:creationId xmlns:a16="http://schemas.microsoft.com/office/drawing/2014/main" id="{F8049BE6-3B91-11F9-1F13-A02D802C44FC}"/>
              </a:ext>
            </a:extLst>
          </p:cNvPr>
          <p:cNvSpPr>
            <a:spLocks noGrp="1"/>
          </p:cNvSpPr>
          <p:nvPr>
            <p:ph type="body" sz="quarter" idx="10" hasCustomPrompt="1"/>
          </p:nvPr>
        </p:nvSpPr>
        <p:spPr>
          <a:xfrm>
            <a:off x="8016996" y="1488304"/>
            <a:ext cx="3332736" cy="4444184"/>
          </a:xfrm>
          <a:prstGeom prst="rect">
            <a:avLst/>
          </a:prstGeom>
        </p:spPr>
        <p:txBody>
          <a:bodyPr/>
          <a:lstStyle>
            <a:lvl1pPr marL="228600" indent="-228600">
              <a:buFont typeface="Arial" panose="020B0604020202020204" pitchFamily="34" charset="0"/>
              <a:buChar char="•"/>
              <a:defRPr sz="2000"/>
            </a:lvl1pPr>
          </a:lstStyle>
          <a:p>
            <a:pPr lvl="0"/>
            <a:r>
              <a:rPr lang="en-US"/>
              <a:t>Click to add notes/comments.</a:t>
            </a:r>
          </a:p>
        </p:txBody>
      </p:sp>
      <p:sp>
        <p:nvSpPr>
          <p:cNvPr id="13" name="TextBox 12">
            <a:extLst>
              <a:ext uri="{FF2B5EF4-FFF2-40B4-BE49-F238E27FC236}">
                <a16:creationId xmlns:a16="http://schemas.microsoft.com/office/drawing/2014/main" id="{D8E97AB0-7A04-4622-1F02-3FE006945888}"/>
              </a:ext>
            </a:extLst>
          </p:cNvPr>
          <p:cNvSpPr txBox="1"/>
          <p:nvPr userDrawn="1"/>
        </p:nvSpPr>
        <p:spPr>
          <a:xfrm>
            <a:off x="1630687" y="2833233"/>
            <a:ext cx="5529818"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Service-Specific Items chart from the DEOCS Survey Results PDF Report (if applicable). </a:t>
            </a:r>
            <a:r>
              <a:rPr lang="en-US">
                <a:solidFill>
                  <a:schemeClr val="tx1">
                    <a:lumMod val="50000"/>
                    <a:lumOff val="50000"/>
                  </a:schemeClr>
                </a:solidFill>
                <a:latin typeface="Arial" panose="020B0604020202020204" pitchFamily="34" charset="0"/>
                <a:cs typeface="Arial" panose="020B0604020202020204" pitchFamily="34" charset="0"/>
              </a:rPr>
              <a:t>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Tree>
    <p:extLst>
      <p:ext uri="{BB962C8B-B14F-4D97-AF65-F5344CB8AC3E}">
        <p14:creationId xmlns:p14="http://schemas.microsoft.com/office/powerpoint/2010/main" val="368049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2_Content, Two Column w/ Icons_op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A5531F-6BFE-F016-846D-0A263BAF91EB}"/>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17CC70-F646-C44D-7769-B8D1C7BA3B8E}"/>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BB069E2-C598-740F-343D-9D73DA2609C0}"/>
              </a:ext>
            </a:extLst>
          </p:cNvPr>
          <p:cNvSpPr txBox="1"/>
          <p:nvPr userDrawn="1"/>
        </p:nvSpPr>
        <p:spPr>
          <a:xfrm>
            <a:off x="761200" y="365126"/>
            <a:ext cx="10892918"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Service-Specific Question Results</a:t>
            </a:r>
          </a:p>
        </p:txBody>
      </p:sp>
      <p:sp>
        <p:nvSpPr>
          <p:cNvPr id="12" name="Rectangle 11">
            <a:extLst>
              <a:ext uri="{FF2B5EF4-FFF2-40B4-BE49-F238E27FC236}">
                <a16:creationId xmlns:a16="http://schemas.microsoft.com/office/drawing/2014/main" id="{837CDCB4-05C3-753A-9CEF-AB4E2593E110}"/>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7BCE2E-1C7D-4942-71CC-7012133B6757}"/>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4A830C7-8132-D5E7-8ACC-F2AE2D194F3E}"/>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Academy-Specific Question Results</a:t>
            </a:r>
          </a:p>
        </p:txBody>
      </p:sp>
      <p:sp>
        <p:nvSpPr>
          <p:cNvPr id="21" name="Text Placeholder 6">
            <a:extLst>
              <a:ext uri="{FF2B5EF4-FFF2-40B4-BE49-F238E27FC236}">
                <a16:creationId xmlns:a16="http://schemas.microsoft.com/office/drawing/2014/main" id="{A8DA0CBF-7092-E021-3BB3-4FE79F560B44}"/>
              </a:ext>
            </a:extLst>
          </p:cNvPr>
          <p:cNvSpPr>
            <a:spLocks noGrp="1"/>
          </p:cNvSpPr>
          <p:nvPr>
            <p:ph type="body" sz="quarter" idx="10" hasCustomPrompt="1"/>
          </p:nvPr>
        </p:nvSpPr>
        <p:spPr>
          <a:xfrm>
            <a:off x="8016996" y="1488304"/>
            <a:ext cx="3332736" cy="4444184"/>
          </a:xfrm>
          <a:prstGeom prst="rect">
            <a:avLst/>
          </a:prstGeom>
        </p:spPr>
        <p:txBody>
          <a:bodyPr/>
          <a:lstStyle>
            <a:lvl1pPr marL="228600" indent="-228600">
              <a:buFont typeface="Arial" panose="020B0604020202020204" pitchFamily="34" charset="0"/>
              <a:buChar char="•"/>
              <a:defRPr sz="2000"/>
            </a:lvl1pPr>
          </a:lstStyle>
          <a:p>
            <a:pPr lvl="0"/>
            <a:r>
              <a:rPr lang="en-US"/>
              <a:t>Click to add notes/comments.</a:t>
            </a:r>
          </a:p>
        </p:txBody>
      </p:sp>
      <p:sp>
        <p:nvSpPr>
          <p:cNvPr id="16" name="TextBox 15">
            <a:extLst>
              <a:ext uri="{FF2B5EF4-FFF2-40B4-BE49-F238E27FC236}">
                <a16:creationId xmlns:a16="http://schemas.microsoft.com/office/drawing/2014/main" id="{365513C8-6466-DA95-84A4-10D6E0D48761}"/>
              </a:ext>
            </a:extLst>
          </p:cNvPr>
          <p:cNvSpPr txBox="1"/>
          <p:nvPr userDrawn="1"/>
        </p:nvSpPr>
        <p:spPr>
          <a:xfrm>
            <a:off x="1511300" y="2971732"/>
            <a:ext cx="579341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Academy-Specific Items chart from the DEOCS Survey Results PDF Report (if applicable). </a:t>
            </a:r>
            <a:r>
              <a:rPr lang="en-US">
                <a:solidFill>
                  <a:schemeClr val="tx1">
                    <a:lumMod val="50000"/>
                    <a:lumOff val="50000"/>
                  </a:schemeClr>
                </a:solidFill>
                <a:latin typeface="Arial" panose="020B0604020202020204" pitchFamily="34" charset="0"/>
                <a:cs typeface="Arial" panose="020B0604020202020204" pitchFamily="34" charset="0"/>
              </a:rPr>
              <a:t>You can hold the Windows + Shift + S keys to open the screenshot/snipping tool. Paste image over this text.</a:t>
            </a:r>
          </a:p>
        </p:txBody>
      </p:sp>
    </p:spTree>
    <p:extLst>
      <p:ext uri="{BB962C8B-B14F-4D97-AF65-F5344CB8AC3E}">
        <p14:creationId xmlns:p14="http://schemas.microsoft.com/office/powerpoint/2010/main" val="40184590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6_Content, Two Column w/ Icons_op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979D52E-8FF9-A189-5530-337DDB3C4F0F}"/>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1DF753-12ED-2A93-BF58-0BB0D5019604}"/>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B66C6D0-AB08-D8FE-34C1-ED190812EF6A}"/>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Custom Closed-Ended Question Results</a:t>
            </a:r>
          </a:p>
        </p:txBody>
      </p:sp>
      <p:sp>
        <p:nvSpPr>
          <p:cNvPr id="7" name="Text Placeholder 6">
            <a:extLst>
              <a:ext uri="{FF2B5EF4-FFF2-40B4-BE49-F238E27FC236}">
                <a16:creationId xmlns:a16="http://schemas.microsoft.com/office/drawing/2014/main" id="{7DCCA2FD-E8B1-D163-027C-EE630BFCD3B0}"/>
              </a:ext>
            </a:extLst>
          </p:cNvPr>
          <p:cNvSpPr>
            <a:spLocks noGrp="1"/>
          </p:cNvSpPr>
          <p:nvPr>
            <p:ph type="body" sz="quarter" idx="10" hasCustomPrompt="1"/>
          </p:nvPr>
        </p:nvSpPr>
        <p:spPr>
          <a:xfrm>
            <a:off x="8016996" y="1488304"/>
            <a:ext cx="3332736" cy="4444184"/>
          </a:xfrm>
          <a:prstGeom prst="rect">
            <a:avLst/>
          </a:prstGeom>
        </p:spPr>
        <p:txBody>
          <a:bodyPr/>
          <a:lstStyle>
            <a:lvl1pPr marL="228600" indent="-228600">
              <a:buFont typeface="Arial" panose="020B0604020202020204" pitchFamily="34" charset="0"/>
              <a:buChar char="•"/>
              <a:defRPr sz="2000"/>
            </a:lvl1pPr>
          </a:lstStyle>
          <a:p>
            <a:pPr lvl="0"/>
            <a:r>
              <a:rPr lang="en-US"/>
              <a:t>Click to add notes/comments.</a:t>
            </a:r>
          </a:p>
        </p:txBody>
      </p:sp>
      <p:sp>
        <p:nvSpPr>
          <p:cNvPr id="8" name="TextBox 7">
            <a:extLst>
              <a:ext uri="{FF2B5EF4-FFF2-40B4-BE49-F238E27FC236}">
                <a16:creationId xmlns:a16="http://schemas.microsoft.com/office/drawing/2014/main" id="{C12AEDC0-3608-E3AE-031C-31D35DE2874D}"/>
              </a:ext>
            </a:extLst>
          </p:cNvPr>
          <p:cNvSpPr txBox="1"/>
          <p:nvPr userDrawn="1"/>
        </p:nvSpPr>
        <p:spPr>
          <a:xfrm>
            <a:off x="1549383" y="2971732"/>
            <a:ext cx="574261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Closed-Ended Items chart from the DEOCS Survey Results PDF Report (if applicable). </a:t>
            </a:r>
            <a:r>
              <a:rPr lang="en-US">
                <a:solidFill>
                  <a:schemeClr val="tx1">
                    <a:lumMod val="50000"/>
                    <a:lumOff val="50000"/>
                  </a:schemeClr>
                </a:solidFill>
                <a:latin typeface="Arial" panose="020B0604020202020204" pitchFamily="34" charset="0"/>
                <a:cs typeface="Arial" panose="020B0604020202020204" pitchFamily="34" charset="0"/>
              </a:rPr>
              <a:t>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Tree>
    <p:extLst>
      <p:ext uri="{BB962C8B-B14F-4D97-AF65-F5344CB8AC3E}">
        <p14:creationId xmlns:p14="http://schemas.microsoft.com/office/powerpoint/2010/main" val="40012156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Climate Assessment Result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9BA7027-5A05-A1A6-CB1B-D6CB9B7FBA65}"/>
              </a:ext>
            </a:extLst>
          </p:cNvPr>
          <p:cNvSpPr txBox="1"/>
          <p:nvPr userDrawn="1"/>
        </p:nvSpPr>
        <p:spPr>
          <a:xfrm>
            <a:off x="761200" y="311795"/>
            <a:ext cx="11379314"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Our Next Steps</a:t>
            </a:r>
          </a:p>
        </p:txBody>
      </p:sp>
      <p:sp>
        <p:nvSpPr>
          <p:cNvPr id="10" name="Rectangle 9">
            <a:extLst>
              <a:ext uri="{FF2B5EF4-FFF2-40B4-BE49-F238E27FC236}">
                <a16:creationId xmlns:a16="http://schemas.microsoft.com/office/drawing/2014/main" id="{E9990047-14AC-7A3A-DD21-38D778DBE641}"/>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6">
            <a:extLst>
              <a:ext uri="{FF2B5EF4-FFF2-40B4-BE49-F238E27FC236}">
                <a16:creationId xmlns:a16="http://schemas.microsoft.com/office/drawing/2014/main" id="{C1D0EEC3-A115-3B1A-1308-9BC42FCAF97A}"/>
              </a:ext>
            </a:extLst>
          </p:cNvPr>
          <p:cNvSpPr>
            <a:spLocks noGrp="1"/>
          </p:cNvSpPr>
          <p:nvPr>
            <p:ph type="body" sz="quarter" idx="10" hasCustomPrompt="1"/>
          </p:nvPr>
        </p:nvSpPr>
        <p:spPr>
          <a:xfrm>
            <a:off x="842268" y="1488304"/>
            <a:ext cx="10507464" cy="4444842"/>
          </a:xfrm>
          <a:prstGeom prst="rect">
            <a:avLst/>
          </a:prstGeom>
        </p:spPr>
        <p:txBody>
          <a:bodyPr/>
          <a:lstStyle>
            <a:lvl1pPr marL="228600" indent="-228600">
              <a:buFont typeface="Arial" panose="020B0604020202020204" pitchFamily="34" charset="0"/>
              <a:buChar char="•"/>
              <a:defRPr sz="2000" b="0"/>
            </a:lvl1pPr>
          </a:lstStyle>
          <a:p>
            <a:pPr lvl="0"/>
            <a:r>
              <a:rPr lang="en-US"/>
              <a:t>Insert next steps for the unit/organization.</a:t>
            </a:r>
          </a:p>
        </p:txBody>
      </p:sp>
    </p:spTree>
    <p:extLst>
      <p:ext uri="{BB962C8B-B14F-4D97-AF65-F5344CB8AC3E}">
        <p14:creationId xmlns:p14="http://schemas.microsoft.com/office/powerpoint/2010/main" val="3980638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Section Slide Dark Blue">
    <p:bg>
      <p:bgPr>
        <a:solidFill>
          <a:srgbClr val="0C255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AAC750-A42F-EFEF-0BC6-CF9B1EBD32E7}"/>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7942706-C794-7D6D-CF8A-C90B8117502B}"/>
              </a:ext>
            </a:extLst>
          </p:cNvPr>
          <p:cNvSpPr txBox="1"/>
          <p:nvPr userDrawn="1"/>
        </p:nvSpPr>
        <p:spPr>
          <a:xfrm>
            <a:off x="876299" y="1860607"/>
            <a:ext cx="10865622" cy="830997"/>
          </a:xfrm>
          <a:prstGeom prst="rect">
            <a:avLst/>
          </a:prstGeom>
          <a:noFill/>
        </p:spPr>
        <p:txBody>
          <a:bodyPr wrap="square" rtlCol="0">
            <a:spAutoFit/>
          </a:bodyPr>
          <a:lstStyle/>
          <a:p>
            <a:r>
              <a:rPr lang="en-US" sz="4800" b="1">
                <a:solidFill>
                  <a:srgbClr val="FFFFFF"/>
                </a:solidFill>
              </a:rPr>
              <a:t>Service-Specific Questions</a:t>
            </a:r>
          </a:p>
        </p:txBody>
      </p:sp>
      <p:sp>
        <p:nvSpPr>
          <p:cNvPr id="17" name="TextBox 16">
            <a:extLst>
              <a:ext uri="{FF2B5EF4-FFF2-40B4-BE49-F238E27FC236}">
                <a16:creationId xmlns:a16="http://schemas.microsoft.com/office/drawing/2014/main" id="{919BE8C6-1154-2AD3-B93F-8578B932CD6D}"/>
              </a:ext>
            </a:extLst>
          </p:cNvPr>
          <p:cNvSpPr txBox="1"/>
          <p:nvPr userDrawn="1"/>
        </p:nvSpPr>
        <p:spPr>
          <a:xfrm>
            <a:off x="875371" y="2996625"/>
            <a:ext cx="10123304" cy="461665"/>
          </a:xfrm>
          <a:prstGeom prst="rect">
            <a:avLst/>
          </a:prstGeom>
          <a:noFill/>
        </p:spPr>
        <p:txBody>
          <a:bodyPr wrap="square" rtlCol="0">
            <a:spAutoFit/>
          </a:bodyPr>
          <a:lstStyle/>
          <a:p>
            <a:r>
              <a:rPr lang="en-US" sz="2400" b="0" i="0">
                <a:solidFill>
                  <a:srgbClr val="FFFFFF"/>
                </a:solidFill>
                <a:latin typeface="Arial" panose="020B0604020202020204" pitchFamily="34" charset="0"/>
                <a:cs typeface="Arial" panose="020B0604020202020204" pitchFamily="34" charset="0"/>
              </a:rPr>
              <a:t>Results of multiple-choice questions selected by Service leadership</a:t>
            </a:r>
          </a:p>
        </p:txBody>
      </p:sp>
      <p:pic>
        <p:nvPicPr>
          <p:cNvPr id="2" name="Picture 1" descr="A picture containing schematic&#10;&#10;Description automatically generated">
            <a:extLst>
              <a:ext uri="{FF2B5EF4-FFF2-40B4-BE49-F238E27FC236}">
                <a16:creationId xmlns:a16="http://schemas.microsoft.com/office/drawing/2014/main" id="{3F812C84-720B-F76C-1879-2D5E8CD02BAC}"/>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314813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Section Slide Dark Blue">
    <p:bg>
      <p:bgPr>
        <a:solidFill>
          <a:srgbClr val="0C2554"/>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AAC750-A42F-EFEF-0BC6-CF9B1EBD32E7}"/>
              </a:ext>
            </a:extLst>
          </p:cNvPr>
          <p:cNvSpPr/>
          <p:nvPr userDrawn="1"/>
        </p:nvSpPr>
        <p:spPr>
          <a:xfrm>
            <a:off x="955964" y="2733278"/>
            <a:ext cx="8229600" cy="69273"/>
          </a:xfrm>
          <a:prstGeom prst="rect">
            <a:avLst/>
          </a:prstGeom>
          <a:gradFill flip="none" rotWithShape="1">
            <a:gsLst>
              <a:gs pos="97297">
                <a:srgbClr val="0C2554"/>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7942706-C794-7D6D-CF8A-C90B8117502B}"/>
              </a:ext>
            </a:extLst>
          </p:cNvPr>
          <p:cNvSpPr txBox="1"/>
          <p:nvPr userDrawn="1"/>
        </p:nvSpPr>
        <p:spPr>
          <a:xfrm>
            <a:off x="876299" y="1860607"/>
            <a:ext cx="10865622" cy="830997"/>
          </a:xfrm>
          <a:prstGeom prst="rect">
            <a:avLst/>
          </a:prstGeom>
          <a:noFill/>
        </p:spPr>
        <p:txBody>
          <a:bodyPr wrap="square" rtlCol="0">
            <a:spAutoFit/>
          </a:bodyPr>
          <a:lstStyle/>
          <a:p>
            <a:r>
              <a:rPr lang="en-US" sz="4800" b="1">
                <a:solidFill>
                  <a:srgbClr val="FFFFFF"/>
                </a:solidFill>
              </a:rPr>
              <a:t>Academy-Specific Questions</a:t>
            </a:r>
          </a:p>
        </p:txBody>
      </p:sp>
      <p:sp>
        <p:nvSpPr>
          <p:cNvPr id="17" name="TextBox 16">
            <a:extLst>
              <a:ext uri="{FF2B5EF4-FFF2-40B4-BE49-F238E27FC236}">
                <a16:creationId xmlns:a16="http://schemas.microsoft.com/office/drawing/2014/main" id="{919BE8C6-1154-2AD3-B93F-8578B932CD6D}"/>
              </a:ext>
            </a:extLst>
          </p:cNvPr>
          <p:cNvSpPr txBox="1"/>
          <p:nvPr userDrawn="1"/>
        </p:nvSpPr>
        <p:spPr>
          <a:xfrm>
            <a:off x="875371" y="2996625"/>
            <a:ext cx="10123304" cy="461665"/>
          </a:xfrm>
          <a:prstGeom prst="rect">
            <a:avLst/>
          </a:prstGeom>
          <a:noFill/>
        </p:spPr>
        <p:txBody>
          <a:bodyPr wrap="square" rtlCol="0">
            <a:spAutoFit/>
          </a:bodyPr>
          <a:lstStyle/>
          <a:p>
            <a:r>
              <a:rPr lang="en-US" sz="2400" b="0" i="0">
                <a:solidFill>
                  <a:srgbClr val="FFFFFF"/>
                </a:solidFill>
                <a:latin typeface="Arial" panose="020B0604020202020204" pitchFamily="34" charset="0"/>
                <a:cs typeface="Arial" panose="020B0604020202020204" pitchFamily="34" charset="0"/>
              </a:rPr>
              <a:t>Results of multiple-choice questions selected by Academy leadership</a:t>
            </a:r>
          </a:p>
        </p:txBody>
      </p:sp>
      <p:pic>
        <p:nvPicPr>
          <p:cNvPr id="2" name="Picture 1" descr="A picture containing schematic&#10;&#10;Description automatically generated">
            <a:extLst>
              <a:ext uri="{FF2B5EF4-FFF2-40B4-BE49-F238E27FC236}">
                <a16:creationId xmlns:a16="http://schemas.microsoft.com/office/drawing/2014/main" id="{3E9B63AB-485A-58DD-272D-24F4277F02B7}"/>
              </a:ext>
            </a:extLst>
          </p:cNvPr>
          <p:cNvPicPr>
            <a:picLocks noChangeAspect="1"/>
          </p:cNvPicPr>
          <p:nvPr userDrawn="1"/>
        </p:nvPicPr>
        <p:blipFill>
          <a:blip r:embed="rId2"/>
          <a:stretch>
            <a:fillRect/>
          </a:stretch>
        </p:blipFill>
        <p:spPr>
          <a:xfrm>
            <a:off x="9221638" y="5997273"/>
            <a:ext cx="2727706" cy="860727"/>
          </a:xfrm>
          <a:prstGeom prst="rect">
            <a:avLst/>
          </a:prstGeom>
        </p:spPr>
      </p:pic>
    </p:spTree>
    <p:extLst>
      <p:ext uri="{BB962C8B-B14F-4D97-AF65-F5344CB8AC3E}">
        <p14:creationId xmlns:p14="http://schemas.microsoft.com/office/powerpoint/2010/main" val="342059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0.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slideLayout" Target="../slideLayouts/slideLayout64.xml"/><Relationship Id="rId55" Type="http://schemas.openxmlformats.org/officeDocument/2006/relationships/slideLayout" Target="../slideLayouts/slideLayout69.xml"/><Relationship Id="rId63" Type="http://schemas.openxmlformats.org/officeDocument/2006/relationships/slideLayout" Target="../slideLayouts/slideLayout7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3" Type="http://schemas.openxmlformats.org/officeDocument/2006/relationships/slideLayout" Target="../slideLayouts/slideLayout67.xml"/><Relationship Id="rId58" Type="http://schemas.openxmlformats.org/officeDocument/2006/relationships/slideLayout" Target="../slideLayouts/slideLayout72.xml"/><Relationship Id="rId5" Type="http://schemas.openxmlformats.org/officeDocument/2006/relationships/slideLayout" Target="../slideLayouts/slideLayout19.xml"/><Relationship Id="rId61" Type="http://schemas.openxmlformats.org/officeDocument/2006/relationships/slideLayout" Target="../slideLayouts/slideLayout75.xml"/><Relationship Id="rId19" Type="http://schemas.openxmlformats.org/officeDocument/2006/relationships/slideLayout" Target="../slideLayouts/slideLayout3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56" Type="http://schemas.openxmlformats.org/officeDocument/2006/relationships/slideLayout" Target="../slideLayouts/slideLayout70.xml"/><Relationship Id="rId64" Type="http://schemas.openxmlformats.org/officeDocument/2006/relationships/theme" Target="../theme/theme2.xml"/><Relationship Id="rId8" Type="http://schemas.openxmlformats.org/officeDocument/2006/relationships/slideLayout" Target="../slideLayouts/slideLayout22.xml"/><Relationship Id="rId51" Type="http://schemas.openxmlformats.org/officeDocument/2006/relationships/slideLayout" Target="../slideLayouts/slideLayout65.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59" Type="http://schemas.openxmlformats.org/officeDocument/2006/relationships/slideLayout" Target="../slideLayouts/slideLayout73.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54" Type="http://schemas.openxmlformats.org/officeDocument/2006/relationships/slideLayout" Target="../slideLayouts/slideLayout68.xml"/><Relationship Id="rId62" Type="http://schemas.openxmlformats.org/officeDocument/2006/relationships/slideLayout" Target="../slideLayouts/slideLayout7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57" Type="http://schemas.openxmlformats.org/officeDocument/2006/relationships/slideLayout" Target="../slideLayouts/slideLayout71.xml"/><Relationship Id="rId10" Type="http://schemas.openxmlformats.org/officeDocument/2006/relationships/slideLayout" Target="../slideLayouts/slideLayout24.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slideLayout" Target="../slideLayouts/slideLayout66.xml"/><Relationship Id="rId60" Type="http://schemas.openxmlformats.org/officeDocument/2006/relationships/slideLayout" Target="../slideLayouts/slideLayout74.xml"/><Relationship Id="rId65"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1210B0-A9C5-6137-E8E0-B4A5B4A272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69AE77-1387-5B00-1C09-8C30228597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7624E-1FC6-0EAD-1D3E-41CEDED94B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3281C-1927-9E4F-B572-30BD3EFA7E18}" type="datetimeFigureOut">
              <a:rPr lang="en-US" smtClean="0"/>
              <a:t>9/14/2023</a:t>
            </a:fld>
            <a:endParaRPr lang="en-US"/>
          </a:p>
        </p:txBody>
      </p:sp>
      <p:sp>
        <p:nvSpPr>
          <p:cNvPr id="5" name="Footer Placeholder 4">
            <a:extLst>
              <a:ext uri="{FF2B5EF4-FFF2-40B4-BE49-F238E27FC236}">
                <a16:creationId xmlns:a16="http://schemas.microsoft.com/office/drawing/2014/main" id="{F1745F78-3E80-4BB8-667C-A5733EFC0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28B73F-2263-F0B2-0115-DD2E6D8B42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299E5-B11C-B941-AF7E-6CCA1551B8EF}" type="slidenum">
              <a:rPr lang="en-US" smtClean="0"/>
              <a:t>‹#›</a:t>
            </a:fld>
            <a:endParaRPr lang="en-US"/>
          </a:p>
        </p:txBody>
      </p:sp>
    </p:spTree>
    <p:extLst>
      <p:ext uri="{BB962C8B-B14F-4D97-AF65-F5344CB8AC3E}">
        <p14:creationId xmlns:p14="http://schemas.microsoft.com/office/powerpoint/2010/main" val="3385387330"/>
      </p:ext>
    </p:extLst>
  </p:cSld>
  <p:clrMap bg1="lt1" tx1="dk1" bg2="lt2" tx2="dk2" accent1="accent1" accent2="accent2" accent3="accent3" accent4="accent4" accent5="accent5" accent6="accent6" hlink="hlink" folHlink="folHlink"/>
  <p:sldLayoutIdLst>
    <p:sldLayoutId id="2147483912" r:id="rId1"/>
    <p:sldLayoutId id="2147483810" r:id="rId2"/>
    <p:sldLayoutId id="2147483816" r:id="rId3"/>
    <p:sldLayoutId id="2147483818" r:id="rId4"/>
    <p:sldLayoutId id="2147483821" r:id="rId5"/>
    <p:sldLayoutId id="2147483855" r:id="rId6"/>
    <p:sldLayoutId id="2147483864" r:id="rId7"/>
    <p:sldLayoutId id="2147483894" r:id="rId8"/>
    <p:sldLayoutId id="2147483913" r:id="rId9"/>
    <p:sldLayoutId id="2147483914" r:id="rId10"/>
    <p:sldLayoutId id="2147483895" r:id="rId11"/>
    <p:sldLayoutId id="2147483896" r:id="rId12"/>
    <p:sldLayoutId id="2147483897" r:id="rId13"/>
    <p:sldLayoutId id="214748389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46C8763-F9D3-CC43-6AB7-F9DE87536CE3}"/>
              </a:ext>
            </a:extLst>
          </p:cNvPr>
          <p:cNvCxnSpPr/>
          <p:nvPr userDrawn="1"/>
        </p:nvCxnSpPr>
        <p:spPr>
          <a:xfrm>
            <a:off x="839244" y="6237961"/>
            <a:ext cx="10534389" cy="0"/>
          </a:xfrm>
          <a:prstGeom prst="line">
            <a:avLst/>
          </a:prstGeom>
          <a:ln w="19050">
            <a:solidFill>
              <a:srgbClr val="D2262D"/>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ACFF0E20-D5E1-D9F5-D091-3E52E6664FCF}"/>
              </a:ext>
            </a:extLst>
          </p:cNvPr>
          <p:cNvSpPr txBox="1">
            <a:spLocks/>
          </p:cNvSpPr>
          <p:nvPr userDrawn="1"/>
        </p:nvSpPr>
        <p:spPr>
          <a:xfrm>
            <a:off x="8356926" y="6338170"/>
            <a:ext cx="3085774" cy="37060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accent3"/>
                </a:solidFill>
                <a:latin typeface="Arial" panose="020B0604020202020204" pitchFamily="34" charset="0"/>
                <a:cs typeface="Arial" panose="020B0604020202020204" pitchFamily="34" charset="0"/>
              </a:rPr>
              <a:t>DEOCS Unit/Organization Brief </a:t>
            </a:r>
            <a:r>
              <a:rPr lang="en-US" b="1">
                <a:solidFill>
                  <a:srgbClr val="D2262D"/>
                </a:solidFill>
                <a:latin typeface="Arial" panose="020B0604020202020204" pitchFamily="34" charset="0"/>
                <a:cs typeface="Arial" panose="020B0604020202020204" pitchFamily="34" charset="0"/>
              </a:rPr>
              <a:t>|</a:t>
            </a:r>
            <a:r>
              <a:rPr lang="en-US">
                <a:solidFill>
                  <a:srgbClr val="0C2554"/>
                </a:solidFill>
                <a:latin typeface="Arial" panose="020B0604020202020204" pitchFamily="34" charset="0"/>
                <a:cs typeface="Arial" panose="020B0604020202020204" pitchFamily="34" charset="0"/>
              </a:rPr>
              <a:t> </a:t>
            </a:r>
            <a:fld id="{64923101-E8F5-E74A-8797-A297753598E4}" type="slidenum">
              <a:rPr lang="en-US" smtClean="0">
                <a:solidFill>
                  <a:srgbClr val="0C2554"/>
                </a:solidFill>
                <a:latin typeface="Arial" panose="020B0604020202020204" pitchFamily="34" charset="0"/>
                <a:cs typeface="Arial" panose="020B0604020202020204" pitchFamily="34" charset="0"/>
              </a:rPr>
              <a:pPr/>
              <a:t>‹#›</a:t>
            </a:fld>
            <a:endParaRPr lang="en-US">
              <a:solidFill>
                <a:srgbClr val="0C2554"/>
              </a:solidFill>
              <a:latin typeface="Arial" panose="020B0604020202020204" pitchFamily="34" charset="0"/>
              <a:cs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A2BE60A8-03CB-0661-F06F-E9475D889D46}"/>
              </a:ext>
            </a:extLst>
          </p:cNvPr>
          <p:cNvPicPr>
            <a:picLocks noChangeAspect="1"/>
          </p:cNvPicPr>
          <p:nvPr userDrawn="1"/>
        </p:nvPicPr>
        <p:blipFill>
          <a:blip r:embed="rId65"/>
          <a:stretch>
            <a:fillRect/>
          </a:stretch>
        </p:blipFill>
        <p:spPr>
          <a:xfrm>
            <a:off x="534838" y="6322023"/>
            <a:ext cx="1486619" cy="470069"/>
          </a:xfrm>
          <a:prstGeom prst="rect">
            <a:avLst/>
          </a:prstGeom>
        </p:spPr>
      </p:pic>
    </p:spTree>
    <p:extLst>
      <p:ext uri="{BB962C8B-B14F-4D97-AF65-F5344CB8AC3E}">
        <p14:creationId xmlns:p14="http://schemas.microsoft.com/office/powerpoint/2010/main" val="2591939095"/>
      </p:ext>
    </p:extLst>
  </p:cSld>
  <p:clrMap bg1="lt1" tx1="dk1" bg2="lt2" tx2="dk2" accent1="accent1" accent2="accent2" accent3="accent3" accent4="accent4" accent5="accent5" accent6="accent6" hlink="hlink" folHlink="folHlink"/>
  <p:sldLayoutIdLst>
    <p:sldLayoutId id="2147483801" r:id="rId1"/>
    <p:sldLayoutId id="2147483983" r:id="rId2"/>
    <p:sldLayoutId id="2147483968" r:id="rId3"/>
    <p:sldLayoutId id="2147483800" r:id="rId4"/>
    <p:sldLayoutId id="2147483986" r:id="rId5"/>
    <p:sldLayoutId id="2147483881" r:id="rId6"/>
    <p:sldLayoutId id="2147483984" r:id="rId7"/>
    <p:sldLayoutId id="2147483985" r:id="rId8"/>
    <p:sldLayoutId id="2147483987" r:id="rId9"/>
    <p:sldLayoutId id="2147483988" r:id="rId10"/>
    <p:sldLayoutId id="2147483978" r:id="rId11"/>
    <p:sldLayoutId id="2147483690" r:id="rId12"/>
    <p:sldLayoutId id="2147483744" r:id="rId13"/>
    <p:sldLayoutId id="2147483973" r:id="rId14"/>
    <p:sldLayoutId id="2147483751" r:id="rId15"/>
    <p:sldLayoutId id="2147483979" r:id="rId16"/>
    <p:sldLayoutId id="2147483748" r:id="rId17"/>
    <p:sldLayoutId id="2147483737" r:id="rId18"/>
    <p:sldLayoutId id="2147483915" r:id="rId19"/>
    <p:sldLayoutId id="2147483916" r:id="rId20"/>
    <p:sldLayoutId id="2147483917" r:id="rId21"/>
    <p:sldLayoutId id="2147483918" r:id="rId22"/>
    <p:sldLayoutId id="2147483919" r:id="rId23"/>
    <p:sldLayoutId id="2147483920" r:id="rId24"/>
    <p:sldLayoutId id="2147483921" r:id="rId25"/>
    <p:sldLayoutId id="2147483922" r:id="rId26"/>
    <p:sldLayoutId id="2147483923" r:id="rId27"/>
    <p:sldLayoutId id="2147483924" r:id="rId28"/>
    <p:sldLayoutId id="2147483925" r:id="rId29"/>
    <p:sldLayoutId id="2147483926" r:id="rId30"/>
    <p:sldLayoutId id="2147483927" r:id="rId31"/>
    <p:sldLayoutId id="2147483929" r:id="rId32"/>
    <p:sldLayoutId id="2147483993" r:id="rId33"/>
    <p:sldLayoutId id="2147483994" r:id="rId34"/>
    <p:sldLayoutId id="2147483947" r:id="rId35"/>
    <p:sldLayoutId id="2147483948" r:id="rId36"/>
    <p:sldLayoutId id="2147483936" r:id="rId37"/>
    <p:sldLayoutId id="2147483965" r:id="rId38"/>
    <p:sldLayoutId id="2147483937" r:id="rId39"/>
    <p:sldLayoutId id="2147483949" r:id="rId40"/>
    <p:sldLayoutId id="2147483997" r:id="rId41"/>
    <p:sldLayoutId id="2147483998" r:id="rId42"/>
    <p:sldLayoutId id="2147483940" r:id="rId43"/>
    <p:sldLayoutId id="2147483952" r:id="rId44"/>
    <p:sldLayoutId id="2147483941" r:id="rId45"/>
    <p:sldLayoutId id="2147483953" r:id="rId46"/>
    <p:sldLayoutId id="2147483942" r:id="rId47"/>
    <p:sldLayoutId id="2147483954" r:id="rId48"/>
    <p:sldLayoutId id="2147483943" r:id="rId49"/>
    <p:sldLayoutId id="2147483955" r:id="rId50"/>
    <p:sldLayoutId id="2147483999" r:id="rId51"/>
    <p:sldLayoutId id="2147483989" r:id="rId52"/>
    <p:sldLayoutId id="2147483990" r:id="rId53"/>
    <p:sldLayoutId id="2147483858" r:id="rId54"/>
    <p:sldLayoutId id="2147483972" r:id="rId55"/>
    <p:sldLayoutId id="2147483991" r:id="rId56"/>
    <p:sldLayoutId id="2147483907" r:id="rId57"/>
    <p:sldLayoutId id="2147483905" r:id="rId58"/>
    <p:sldLayoutId id="2147483904" r:id="rId59"/>
    <p:sldLayoutId id="2147483867" r:id="rId60"/>
    <p:sldLayoutId id="2147483975" r:id="rId61"/>
    <p:sldLayoutId id="2147483866" r:id="rId62"/>
    <p:sldLayoutId id="2147483992" r:id="rId63"/>
  </p:sldLayoutIdLst>
  <p:txStyles>
    <p:titleStyle>
      <a:lvl1pPr algn="l" defTabSz="914400" rtl="0" eaLnBrk="1" latinLnBrk="0" hangingPunct="1">
        <a:lnSpc>
          <a:spcPct val="90000"/>
        </a:lnSpc>
        <a:spcBef>
          <a:spcPct val="0"/>
        </a:spcBef>
        <a:buNone/>
        <a:defRPr sz="3200" b="1" i="0" kern="1200">
          <a:solidFill>
            <a:srgbClr val="33333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C2554"/>
        </a:buClr>
        <a:buFont typeface="Arial" panose="020B0604020202020204" pitchFamily="34" charset="0"/>
        <a:buChar char="•"/>
        <a:defRPr sz="2800" b="0" i="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55E93"/>
        </a:buClr>
        <a:buFont typeface="Wingdings" pitchFamily="2" charset="2"/>
        <a:buChar char="§"/>
        <a:defRPr sz="2400" b="0" i="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55E93"/>
        </a:buClr>
        <a:buSzPct val="80000"/>
        <a:buFont typeface="Courier New" panose="02070309020205020404" pitchFamily="49" charset="0"/>
        <a:buChar char="o"/>
        <a:defRPr sz="2000" b="0" i="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55E93"/>
        </a:buClr>
        <a:buFont typeface="Wingdings" pitchFamily="2" charset="2"/>
        <a:buChar char="§"/>
        <a:defRPr sz="1800" b="0" i="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55E93"/>
        </a:buClr>
        <a:buFont typeface="Arial" panose="020B0604020202020204" pitchFamily="34" charset="0"/>
        <a:buChar char="•"/>
        <a:defRPr sz="1800" b="0" i="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30.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4.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6.xml"/><Relationship Id="rId1" Type="http://schemas.openxmlformats.org/officeDocument/2006/relationships/slideLayout" Target="../slideLayouts/slideLayout6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56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18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087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443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E5DF05-AB52-0E67-DCDF-89B59895C65C}"/>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BF6F8BF5-11B5-B34C-6287-7D79061538A4}"/>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05FE8326-2E68-3666-E4EE-C8EA90B0279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72603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0A35D8-E5CE-7587-894F-346C808C9931}"/>
              </a:ext>
            </a:extLst>
          </p:cNvPr>
          <p:cNvSpPr>
            <a:spLocks noGrp="1"/>
          </p:cNvSpPr>
          <p:nvPr>
            <p:ph type="body" sz="quarter" idx="15"/>
          </p:nvPr>
        </p:nvSpPr>
        <p:spPr/>
        <p:txBody>
          <a:bodyPr/>
          <a:lstStyle/>
          <a:p>
            <a:endParaRPr lang="en-US" dirty="0"/>
          </a:p>
        </p:txBody>
      </p:sp>
      <p:sp>
        <p:nvSpPr>
          <p:cNvPr id="7" name="Isosceles Triangle 6">
            <a:extLst>
              <a:ext uri="{FF2B5EF4-FFF2-40B4-BE49-F238E27FC236}">
                <a16:creationId xmlns:a16="http://schemas.microsoft.com/office/drawing/2014/main" id="{7369B0A6-5442-3947-47B2-0B9C7AE849AF}"/>
              </a:ext>
            </a:extLst>
          </p:cNvPr>
          <p:cNvSpPr/>
          <p:nvPr/>
        </p:nvSpPr>
        <p:spPr>
          <a:xfrm>
            <a:off x="6096000" y="5565939"/>
            <a:ext cx="510363" cy="244804"/>
          </a:xfrm>
          <a:prstGeom prst="triangle">
            <a:avLst/>
          </a:prstGeom>
          <a:solidFill>
            <a:schemeClr val="accent2"/>
          </a:solidFill>
          <a:ln>
            <a:solidFill>
              <a:schemeClr val="accent2"/>
            </a:solidFill>
          </a:ln>
          <a:scene3d>
            <a:camera prst="orthographicFront">
              <a:rot lat="0" lon="0" rev="8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772041D-3EAE-D094-5923-CC95780477A4}"/>
              </a:ext>
            </a:extLst>
          </p:cNvPr>
          <p:cNvSpPr/>
          <p:nvPr/>
        </p:nvSpPr>
        <p:spPr>
          <a:xfrm>
            <a:off x="10897484" y="1640713"/>
            <a:ext cx="510363" cy="244804"/>
          </a:xfrm>
          <a:prstGeom prst="triangle">
            <a:avLst/>
          </a:prstGeom>
          <a:solidFill>
            <a:schemeClr val="accent2"/>
          </a:solidFill>
          <a:ln>
            <a:solidFill>
              <a:schemeClr val="accent2"/>
            </a:solid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06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424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98D21A-EB42-2D86-A597-14E018A1F261}"/>
              </a:ext>
            </a:extLst>
          </p:cNvPr>
          <p:cNvSpPr>
            <a:spLocks noGrp="1"/>
          </p:cNvSpPr>
          <p:nvPr>
            <p:ph type="body" sz="quarter" idx="12"/>
          </p:nvPr>
        </p:nvSpPr>
        <p:spPr/>
        <p:txBody>
          <a:bodyPr>
            <a:normAutofit/>
          </a:bodyPr>
          <a:lstStyle/>
          <a:p>
            <a:endParaRPr lang="en-US" dirty="0"/>
          </a:p>
        </p:txBody>
      </p:sp>
    </p:spTree>
    <p:extLst>
      <p:ext uri="{BB962C8B-B14F-4D97-AF65-F5344CB8AC3E}">
        <p14:creationId xmlns:p14="http://schemas.microsoft.com/office/powerpoint/2010/main" val="270845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253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980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86AE6F3-D966-894C-14E5-47488181C377}"/>
              </a:ext>
            </a:extLst>
          </p:cNvPr>
          <p:cNvSpPr>
            <a:spLocks noGrp="1"/>
          </p:cNvSpPr>
          <p:nvPr>
            <p:ph type="body" sz="quarter" idx="10"/>
          </p:nvPr>
        </p:nvSpPr>
        <p:spPr/>
        <p:txBody>
          <a:bodyPr/>
          <a:lstStyle/>
          <a:p>
            <a:endParaRPr lang="en-US"/>
          </a:p>
        </p:txBody>
      </p:sp>
      <p:sp>
        <p:nvSpPr>
          <p:cNvPr id="15" name="Text Placeholder 14">
            <a:extLst>
              <a:ext uri="{FF2B5EF4-FFF2-40B4-BE49-F238E27FC236}">
                <a16:creationId xmlns:a16="http://schemas.microsoft.com/office/drawing/2014/main" id="{AEDE3CCE-0996-75AB-3654-FDB7D331A700}"/>
              </a:ext>
            </a:extLst>
          </p:cNvPr>
          <p:cNvSpPr>
            <a:spLocks noGrp="1"/>
          </p:cNvSpPr>
          <p:nvPr>
            <p:ph type="body" sz="quarter" idx="17"/>
          </p:nvPr>
        </p:nvSpPr>
        <p:spPr/>
        <p:txBody>
          <a:bodyPr/>
          <a:lstStyle/>
          <a:p>
            <a:endParaRPr lang="en-US"/>
          </a:p>
        </p:txBody>
      </p:sp>
      <p:sp>
        <p:nvSpPr>
          <p:cNvPr id="16" name="Text Placeholder 15">
            <a:extLst>
              <a:ext uri="{FF2B5EF4-FFF2-40B4-BE49-F238E27FC236}">
                <a16:creationId xmlns:a16="http://schemas.microsoft.com/office/drawing/2014/main" id="{769F7FDF-E0C3-1BD7-D030-3956F29BDCB4}"/>
              </a:ext>
            </a:extLst>
          </p:cNvPr>
          <p:cNvSpPr>
            <a:spLocks noGrp="1"/>
          </p:cNvSpPr>
          <p:nvPr>
            <p:ph type="body" sz="quarter" idx="18"/>
          </p:nvPr>
        </p:nvSpPr>
        <p:spPr/>
        <p:txBody>
          <a:bodyPr/>
          <a:lstStyle/>
          <a:p>
            <a:endParaRPr lang="en-US"/>
          </a:p>
        </p:txBody>
      </p:sp>
      <p:sp>
        <p:nvSpPr>
          <p:cNvPr id="17" name="Text Placeholder 16">
            <a:extLst>
              <a:ext uri="{FF2B5EF4-FFF2-40B4-BE49-F238E27FC236}">
                <a16:creationId xmlns:a16="http://schemas.microsoft.com/office/drawing/2014/main" id="{53A5F539-29A9-7A19-ED04-5AE23A3F68BD}"/>
              </a:ext>
            </a:extLst>
          </p:cNvPr>
          <p:cNvSpPr>
            <a:spLocks noGrp="1"/>
          </p:cNvSpPr>
          <p:nvPr>
            <p:ph type="body" sz="quarter" idx="19"/>
          </p:nvPr>
        </p:nvSpPr>
        <p:spPr/>
        <p:txBody>
          <a:bodyPr/>
          <a:lstStyle/>
          <a:p>
            <a:endParaRPr lang="en-US"/>
          </a:p>
        </p:txBody>
      </p:sp>
      <p:sp>
        <p:nvSpPr>
          <p:cNvPr id="18" name="Text Placeholder 17">
            <a:extLst>
              <a:ext uri="{FF2B5EF4-FFF2-40B4-BE49-F238E27FC236}">
                <a16:creationId xmlns:a16="http://schemas.microsoft.com/office/drawing/2014/main" id="{06A0585A-6178-BE3B-2C62-3945B8D2E6AD}"/>
              </a:ext>
            </a:extLst>
          </p:cNvPr>
          <p:cNvSpPr>
            <a:spLocks noGrp="1"/>
          </p:cNvSpPr>
          <p:nvPr>
            <p:ph type="body" sz="quarter" idx="20"/>
          </p:nvPr>
        </p:nvSpPr>
        <p:spPr/>
        <p:txBody>
          <a:bodyPr/>
          <a:lstStyle/>
          <a:p>
            <a:endParaRPr lang="en-US"/>
          </a:p>
        </p:txBody>
      </p:sp>
      <p:sp>
        <p:nvSpPr>
          <p:cNvPr id="19" name="Text Placeholder 18">
            <a:extLst>
              <a:ext uri="{FF2B5EF4-FFF2-40B4-BE49-F238E27FC236}">
                <a16:creationId xmlns:a16="http://schemas.microsoft.com/office/drawing/2014/main" id="{EBA9EF04-9890-C24F-3085-B691952121AC}"/>
              </a:ext>
            </a:extLst>
          </p:cNvPr>
          <p:cNvSpPr>
            <a:spLocks noGrp="1"/>
          </p:cNvSpPr>
          <p:nvPr>
            <p:ph type="body" sz="quarter" idx="21"/>
          </p:nvPr>
        </p:nvSpPr>
        <p:spPr/>
        <p:txBody>
          <a:bodyPr/>
          <a:lstStyle/>
          <a:p>
            <a:endParaRPr lang="en-US"/>
          </a:p>
        </p:txBody>
      </p:sp>
      <p:sp>
        <p:nvSpPr>
          <p:cNvPr id="20" name="Text Placeholder 19">
            <a:extLst>
              <a:ext uri="{FF2B5EF4-FFF2-40B4-BE49-F238E27FC236}">
                <a16:creationId xmlns:a16="http://schemas.microsoft.com/office/drawing/2014/main" id="{E834ACCF-0878-73B2-38BF-23C52F97067D}"/>
              </a:ext>
            </a:extLst>
          </p:cNvPr>
          <p:cNvSpPr>
            <a:spLocks noGrp="1"/>
          </p:cNvSpPr>
          <p:nvPr>
            <p:ph type="body" sz="quarter" idx="22"/>
          </p:nvPr>
        </p:nvSpPr>
        <p:spPr/>
        <p:txBody>
          <a:bodyPr/>
          <a:lstStyle/>
          <a:p>
            <a:endParaRPr lang="en-US"/>
          </a:p>
        </p:txBody>
      </p:sp>
      <p:sp>
        <p:nvSpPr>
          <p:cNvPr id="21" name="Text Placeholder 20">
            <a:extLst>
              <a:ext uri="{FF2B5EF4-FFF2-40B4-BE49-F238E27FC236}">
                <a16:creationId xmlns:a16="http://schemas.microsoft.com/office/drawing/2014/main" id="{13EA92A0-82C7-4FAB-5837-5F32BBE43DE0}"/>
              </a:ext>
            </a:extLst>
          </p:cNvPr>
          <p:cNvSpPr>
            <a:spLocks noGrp="1"/>
          </p:cNvSpPr>
          <p:nvPr>
            <p:ph type="body" sz="quarter" idx="23"/>
          </p:nvPr>
        </p:nvSpPr>
        <p:spPr/>
        <p:txBody>
          <a:bodyPr/>
          <a:lstStyle/>
          <a:p>
            <a:endParaRPr lang="en-US"/>
          </a:p>
        </p:txBody>
      </p:sp>
      <p:sp>
        <p:nvSpPr>
          <p:cNvPr id="22" name="Text Placeholder 21">
            <a:extLst>
              <a:ext uri="{FF2B5EF4-FFF2-40B4-BE49-F238E27FC236}">
                <a16:creationId xmlns:a16="http://schemas.microsoft.com/office/drawing/2014/main" id="{B2F9FEFF-AF53-9003-6E6B-C2EE40659E85}"/>
              </a:ext>
            </a:extLst>
          </p:cNvPr>
          <p:cNvSpPr>
            <a:spLocks noGrp="1"/>
          </p:cNvSpPr>
          <p:nvPr>
            <p:ph type="body" sz="quarter" idx="24"/>
          </p:nvPr>
        </p:nvSpPr>
        <p:spPr/>
        <p:txBody>
          <a:bodyPr/>
          <a:lstStyle/>
          <a:p>
            <a:endParaRPr lang="en-US"/>
          </a:p>
        </p:txBody>
      </p:sp>
      <p:sp>
        <p:nvSpPr>
          <p:cNvPr id="23" name="Text Placeholder 22">
            <a:extLst>
              <a:ext uri="{FF2B5EF4-FFF2-40B4-BE49-F238E27FC236}">
                <a16:creationId xmlns:a16="http://schemas.microsoft.com/office/drawing/2014/main" id="{8D28032E-9F32-9492-0BA2-E916E83FAC4A}"/>
              </a:ext>
            </a:extLst>
          </p:cNvPr>
          <p:cNvSpPr>
            <a:spLocks noGrp="1"/>
          </p:cNvSpPr>
          <p:nvPr>
            <p:ph type="body" sz="quarter" idx="25"/>
          </p:nvPr>
        </p:nvSpPr>
        <p:spPr/>
        <p:txBody>
          <a:bodyPr/>
          <a:lstStyle/>
          <a:p>
            <a:endParaRPr lang="en-US"/>
          </a:p>
        </p:txBody>
      </p:sp>
      <p:sp>
        <p:nvSpPr>
          <p:cNvPr id="24" name="Text Placeholder 22">
            <a:extLst>
              <a:ext uri="{FF2B5EF4-FFF2-40B4-BE49-F238E27FC236}">
                <a16:creationId xmlns:a16="http://schemas.microsoft.com/office/drawing/2014/main" id="{FA656ECD-CB77-AD6C-F252-928702C15ECF}"/>
              </a:ext>
            </a:extLst>
          </p:cNvPr>
          <p:cNvSpPr>
            <a:spLocks noGrp="1"/>
          </p:cNvSpPr>
          <p:nvPr>
            <p:ph type="body" sz="quarter" idx="27"/>
          </p:nvPr>
        </p:nvSpPr>
        <p:spPr>
          <a:xfrm>
            <a:off x="7531101" y="1264888"/>
            <a:ext cx="3793232" cy="4667600"/>
          </a:xfrm>
        </p:spPr>
        <p:txBody>
          <a:bodyPr/>
          <a:lstStyle/>
          <a:p>
            <a:endParaRPr lang="en-US"/>
          </a:p>
        </p:txBody>
      </p:sp>
    </p:spTree>
    <p:extLst>
      <p:ext uri="{BB962C8B-B14F-4D97-AF65-F5344CB8AC3E}">
        <p14:creationId xmlns:p14="http://schemas.microsoft.com/office/powerpoint/2010/main" val="182582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C6515C-F19D-27E0-B79E-4DB0A31A784D}"/>
              </a:ext>
            </a:extLst>
          </p:cNvPr>
          <p:cNvPicPr>
            <a:picLocks noChangeAspect="1"/>
          </p:cNvPicPr>
          <p:nvPr/>
        </p:nvPicPr>
        <p:blipFill>
          <a:blip r:embed="rId3"/>
          <a:stretch>
            <a:fillRect/>
          </a:stretch>
        </p:blipFill>
        <p:spPr>
          <a:xfrm>
            <a:off x="2844800" y="2099534"/>
            <a:ext cx="6502400" cy="3657600"/>
          </a:xfrm>
          <a:prstGeom prst="rect">
            <a:avLst/>
          </a:prstGeom>
          <a:ln>
            <a:solidFill>
              <a:schemeClr val="tx1"/>
            </a:solidFill>
          </a:ln>
        </p:spPr>
      </p:pic>
    </p:spTree>
    <p:extLst>
      <p:ext uri="{BB962C8B-B14F-4D97-AF65-F5344CB8AC3E}">
        <p14:creationId xmlns:p14="http://schemas.microsoft.com/office/powerpoint/2010/main" val="2492400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395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82F4F4F-3B62-7373-515E-D87C982C7BC1}"/>
              </a:ext>
            </a:extLst>
          </p:cNvPr>
          <p:cNvSpPr>
            <a:spLocks noGrp="1"/>
          </p:cNvSpPr>
          <p:nvPr>
            <p:ph type="body" sz="quarter" idx="26"/>
          </p:nvPr>
        </p:nvSpPr>
        <p:spPr/>
        <p:txBody>
          <a:bodyPr/>
          <a:lstStyle/>
          <a:p>
            <a:endParaRPr lang="en-US" dirty="0"/>
          </a:p>
        </p:txBody>
      </p:sp>
      <p:sp>
        <p:nvSpPr>
          <p:cNvPr id="19" name="Text Placeholder 18">
            <a:extLst>
              <a:ext uri="{FF2B5EF4-FFF2-40B4-BE49-F238E27FC236}">
                <a16:creationId xmlns:a16="http://schemas.microsoft.com/office/drawing/2014/main" id="{14F9A377-4E55-7CF9-25A9-602DA18FE137}"/>
              </a:ext>
            </a:extLst>
          </p:cNvPr>
          <p:cNvSpPr>
            <a:spLocks noGrp="1"/>
          </p:cNvSpPr>
          <p:nvPr>
            <p:ph type="body" sz="quarter" idx="17"/>
          </p:nvPr>
        </p:nvSpPr>
        <p:spPr>
          <a:xfrm>
            <a:off x="838200" y="1268413"/>
            <a:ext cx="512763" cy="514350"/>
          </a:xfrm>
        </p:spPr>
        <p:txBody>
          <a:bodyPr/>
          <a:lstStyle/>
          <a:p>
            <a:endParaRPr lang="en-US"/>
          </a:p>
        </p:txBody>
      </p:sp>
      <p:sp>
        <p:nvSpPr>
          <p:cNvPr id="13" name="Text Placeholder 12">
            <a:extLst>
              <a:ext uri="{FF2B5EF4-FFF2-40B4-BE49-F238E27FC236}">
                <a16:creationId xmlns:a16="http://schemas.microsoft.com/office/drawing/2014/main" id="{C72D221E-DFC5-C759-AFA0-F29131D80027}"/>
              </a:ext>
            </a:extLst>
          </p:cNvPr>
          <p:cNvSpPr>
            <a:spLocks noGrp="1"/>
          </p:cNvSpPr>
          <p:nvPr>
            <p:ph type="body" sz="quarter" idx="18"/>
          </p:nvPr>
        </p:nvSpPr>
        <p:spPr/>
        <p:txBody>
          <a:bodyPr/>
          <a:lstStyle/>
          <a:p>
            <a:endParaRPr lang="en-US"/>
          </a:p>
        </p:txBody>
      </p:sp>
      <p:sp>
        <p:nvSpPr>
          <p:cNvPr id="20" name="Text Placeholder 19">
            <a:extLst>
              <a:ext uri="{FF2B5EF4-FFF2-40B4-BE49-F238E27FC236}">
                <a16:creationId xmlns:a16="http://schemas.microsoft.com/office/drawing/2014/main" id="{A407D03F-5652-2305-8DC2-81AED46C5521}"/>
              </a:ext>
            </a:extLst>
          </p:cNvPr>
          <p:cNvSpPr>
            <a:spLocks noGrp="1"/>
          </p:cNvSpPr>
          <p:nvPr>
            <p:ph type="body" sz="quarter" idx="19"/>
          </p:nvPr>
        </p:nvSpPr>
        <p:spPr/>
        <p:txBody>
          <a:bodyPr/>
          <a:lstStyle/>
          <a:p>
            <a:endParaRPr lang="en-US"/>
          </a:p>
        </p:txBody>
      </p:sp>
      <p:sp>
        <p:nvSpPr>
          <p:cNvPr id="21" name="Text Placeholder 20">
            <a:extLst>
              <a:ext uri="{FF2B5EF4-FFF2-40B4-BE49-F238E27FC236}">
                <a16:creationId xmlns:a16="http://schemas.microsoft.com/office/drawing/2014/main" id="{8DA12196-1639-067B-09DB-4FD9CC20B0C7}"/>
              </a:ext>
            </a:extLst>
          </p:cNvPr>
          <p:cNvSpPr>
            <a:spLocks noGrp="1"/>
          </p:cNvSpPr>
          <p:nvPr>
            <p:ph type="body" sz="quarter" idx="20"/>
          </p:nvPr>
        </p:nvSpPr>
        <p:spPr/>
        <p:txBody>
          <a:bodyPr/>
          <a:lstStyle/>
          <a:p>
            <a:endParaRPr lang="en-US"/>
          </a:p>
        </p:txBody>
      </p:sp>
      <p:sp>
        <p:nvSpPr>
          <p:cNvPr id="22" name="Text Placeholder 21">
            <a:extLst>
              <a:ext uri="{FF2B5EF4-FFF2-40B4-BE49-F238E27FC236}">
                <a16:creationId xmlns:a16="http://schemas.microsoft.com/office/drawing/2014/main" id="{99C73307-B3E3-8E02-D45C-D0E3C1C3D324}"/>
              </a:ext>
            </a:extLst>
          </p:cNvPr>
          <p:cNvSpPr>
            <a:spLocks noGrp="1"/>
          </p:cNvSpPr>
          <p:nvPr>
            <p:ph type="body" sz="quarter" idx="21"/>
          </p:nvPr>
        </p:nvSpPr>
        <p:spPr/>
        <p:txBody>
          <a:bodyPr/>
          <a:lstStyle/>
          <a:p>
            <a:endParaRPr lang="en-US"/>
          </a:p>
        </p:txBody>
      </p:sp>
      <p:sp>
        <p:nvSpPr>
          <p:cNvPr id="14" name="Text Placeholder 13">
            <a:extLst>
              <a:ext uri="{FF2B5EF4-FFF2-40B4-BE49-F238E27FC236}">
                <a16:creationId xmlns:a16="http://schemas.microsoft.com/office/drawing/2014/main" id="{2A3FBC94-8BF5-1429-5213-35B48EBBA92E}"/>
              </a:ext>
            </a:extLst>
          </p:cNvPr>
          <p:cNvSpPr>
            <a:spLocks noGrp="1"/>
          </p:cNvSpPr>
          <p:nvPr>
            <p:ph type="body" sz="quarter" idx="22"/>
          </p:nvPr>
        </p:nvSpPr>
        <p:spPr/>
        <p:txBody>
          <a:bodyPr/>
          <a:lstStyle/>
          <a:p>
            <a:endParaRPr lang="en-US" dirty="0"/>
          </a:p>
        </p:txBody>
      </p:sp>
      <p:sp>
        <p:nvSpPr>
          <p:cNvPr id="15" name="Text Placeholder 14">
            <a:extLst>
              <a:ext uri="{FF2B5EF4-FFF2-40B4-BE49-F238E27FC236}">
                <a16:creationId xmlns:a16="http://schemas.microsoft.com/office/drawing/2014/main" id="{C407A3DD-74D9-C940-504B-CB4112DE40F7}"/>
              </a:ext>
            </a:extLst>
          </p:cNvPr>
          <p:cNvSpPr>
            <a:spLocks noGrp="1"/>
          </p:cNvSpPr>
          <p:nvPr>
            <p:ph type="body" sz="quarter" idx="23"/>
          </p:nvPr>
        </p:nvSpPr>
        <p:spPr/>
        <p:txBody>
          <a:bodyPr/>
          <a:lstStyle/>
          <a:p>
            <a:endParaRPr lang="en-US" dirty="0"/>
          </a:p>
        </p:txBody>
      </p:sp>
      <p:sp>
        <p:nvSpPr>
          <p:cNvPr id="16" name="Text Placeholder 15">
            <a:extLst>
              <a:ext uri="{FF2B5EF4-FFF2-40B4-BE49-F238E27FC236}">
                <a16:creationId xmlns:a16="http://schemas.microsoft.com/office/drawing/2014/main" id="{04ECAEDC-BC70-7548-3114-5A96353D934B}"/>
              </a:ext>
            </a:extLst>
          </p:cNvPr>
          <p:cNvSpPr>
            <a:spLocks noGrp="1"/>
          </p:cNvSpPr>
          <p:nvPr>
            <p:ph type="body" sz="quarter" idx="24"/>
          </p:nvPr>
        </p:nvSpPr>
        <p:spPr/>
        <p:txBody>
          <a:bodyPr/>
          <a:lstStyle/>
          <a:p>
            <a:endParaRPr lang="en-US" dirty="0"/>
          </a:p>
        </p:txBody>
      </p:sp>
      <p:sp>
        <p:nvSpPr>
          <p:cNvPr id="17" name="Text Placeholder 16">
            <a:extLst>
              <a:ext uri="{FF2B5EF4-FFF2-40B4-BE49-F238E27FC236}">
                <a16:creationId xmlns:a16="http://schemas.microsoft.com/office/drawing/2014/main" id="{4BA93F12-502F-703C-A010-BD2D5E33E912}"/>
              </a:ext>
            </a:extLst>
          </p:cNvPr>
          <p:cNvSpPr>
            <a:spLocks noGrp="1"/>
          </p:cNvSpPr>
          <p:nvPr>
            <p:ph type="body" sz="quarter" idx="25"/>
          </p:nvPr>
        </p:nvSpPr>
        <p:spPr/>
        <p:txBody>
          <a:bodyPr/>
          <a:lstStyle/>
          <a:p>
            <a:endParaRPr lang="en-US" dirty="0"/>
          </a:p>
        </p:txBody>
      </p:sp>
      <p:sp>
        <p:nvSpPr>
          <p:cNvPr id="23" name="Text Placeholder 22">
            <a:extLst>
              <a:ext uri="{FF2B5EF4-FFF2-40B4-BE49-F238E27FC236}">
                <a16:creationId xmlns:a16="http://schemas.microsoft.com/office/drawing/2014/main" id="{3D3772D4-1606-2C29-9FE3-B1457A61CAC5}"/>
              </a:ext>
            </a:extLst>
          </p:cNvPr>
          <p:cNvSpPr>
            <a:spLocks noGrp="1"/>
          </p:cNvSpPr>
          <p:nvPr>
            <p:ph type="body" sz="quarter" idx="27"/>
          </p:nvPr>
        </p:nvSpPr>
        <p:spPr/>
        <p:txBody>
          <a:bodyPr/>
          <a:lstStyle/>
          <a:p>
            <a:pPr marL="0" indent="0">
              <a:buNone/>
            </a:pPr>
            <a:endParaRPr lang="en-US" dirty="0"/>
          </a:p>
        </p:txBody>
      </p:sp>
    </p:spTree>
    <p:extLst>
      <p:ext uri="{BB962C8B-B14F-4D97-AF65-F5344CB8AC3E}">
        <p14:creationId xmlns:p14="http://schemas.microsoft.com/office/powerpoint/2010/main" val="83456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282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7BFAE1-DEF0-CD82-FC98-3EB7B060D7EF}"/>
              </a:ext>
            </a:extLst>
          </p:cNvPr>
          <p:cNvPicPr>
            <a:picLocks noChangeAspect="1"/>
          </p:cNvPicPr>
          <p:nvPr/>
        </p:nvPicPr>
        <p:blipFill>
          <a:blip r:embed="rId3"/>
          <a:stretch>
            <a:fillRect/>
          </a:stretch>
        </p:blipFill>
        <p:spPr>
          <a:xfrm>
            <a:off x="2844800" y="1888727"/>
            <a:ext cx="6502400" cy="3657600"/>
          </a:xfrm>
          <a:prstGeom prst="rect">
            <a:avLst/>
          </a:prstGeom>
          <a:ln>
            <a:solidFill>
              <a:schemeClr val="tx1"/>
            </a:solidFill>
          </a:ln>
        </p:spPr>
      </p:pic>
    </p:spTree>
    <p:extLst>
      <p:ext uri="{BB962C8B-B14F-4D97-AF65-F5344CB8AC3E}">
        <p14:creationId xmlns:p14="http://schemas.microsoft.com/office/powerpoint/2010/main" val="306474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485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54FDD5-1C2D-01C1-42FC-6D4351F96B67}"/>
              </a:ext>
            </a:extLst>
          </p:cNvPr>
          <p:cNvPicPr>
            <a:picLocks noChangeAspect="1"/>
          </p:cNvPicPr>
          <p:nvPr/>
        </p:nvPicPr>
        <p:blipFill>
          <a:blip r:embed="rId3"/>
          <a:stretch>
            <a:fillRect/>
          </a:stretch>
        </p:blipFill>
        <p:spPr>
          <a:xfrm>
            <a:off x="6096000" y="2095500"/>
            <a:ext cx="5689600" cy="3200400"/>
          </a:xfrm>
          <a:prstGeom prst="rect">
            <a:avLst/>
          </a:prstGeom>
          <a:ln>
            <a:solidFill>
              <a:schemeClr val="tx1"/>
            </a:solidFill>
          </a:ln>
        </p:spPr>
      </p:pic>
      <p:pic>
        <p:nvPicPr>
          <p:cNvPr id="4" name="Picture 3">
            <a:extLst>
              <a:ext uri="{FF2B5EF4-FFF2-40B4-BE49-F238E27FC236}">
                <a16:creationId xmlns:a16="http://schemas.microsoft.com/office/drawing/2014/main" id="{D3A81DCD-8B7E-0AC9-4B42-A9B4E34C7FEA}"/>
              </a:ext>
            </a:extLst>
          </p:cNvPr>
          <p:cNvPicPr>
            <a:picLocks noChangeAspect="1"/>
          </p:cNvPicPr>
          <p:nvPr/>
        </p:nvPicPr>
        <p:blipFill>
          <a:blip r:embed="rId4"/>
          <a:stretch>
            <a:fillRect/>
          </a:stretch>
        </p:blipFill>
        <p:spPr>
          <a:xfrm>
            <a:off x="406400" y="2095500"/>
            <a:ext cx="5689600" cy="3200400"/>
          </a:xfrm>
          <a:prstGeom prst="rect">
            <a:avLst/>
          </a:prstGeom>
          <a:ln>
            <a:solidFill>
              <a:schemeClr val="tx1"/>
            </a:solidFill>
          </a:ln>
        </p:spPr>
      </p:pic>
    </p:spTree>
    <p:extLst>
      <p:ext uri="{BB962C8B-B14F-4D97-AF65-F5344CB8AC3E}">
        <p14:creationId xmlns:p14="http://schemas.microsoft.com/office/powerpoint/2010/main" val="2161485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964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B83729-70F0-57F0-D43E-74D170280333}"/>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827726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80E1B32-3927-85AC-615B-B3FB005E89B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86201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B4EF5E-158E-F369-0CAB-596320F6E21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0497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508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10EA5-D646-C23B-90D3-3DBD3343652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43274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C8108D-D9DC-2F4F-D74B-F39D062223D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96311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029494-3F5A-A591-6221-4125AAB8A0E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84624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6A7D11A-620E-7B10-D56E-EE290BF12DCB}"/>
              </a:ext>
            </a:extLst>
          </p:cNvPr>
          <p:cNvSpPr>
            <a:spLocks noGrp="1"/>
          </p:cNvSpPr>
          <p:nvPr>
            <p:ph type="body" sz="quarter" idx="10"/>
          </p:nvPr>
        </p:nvSpPr>
        <p:spPr>
          <a:xfrm>
            <a:off x="842269" y="4523333"/>
            <a:ext cx="10507463" cy="1409813"/>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922635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6B8969-6D9E-0AF3-D83E-09CB6EE7D39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62488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6C501C-0C45-73CE-59EB-3D59FEB5BEB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25536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F2A165-B602-3CA3-597B-2DA29FC57A7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43864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81AB86-A78C-615E-63A6-CEFD624F06C3}"/>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1FAEA368-1F84-709A-8D7F-1149AC953E79}"/>
              </a:ext>
            </a:extLst>
          </p:cNvPr>
          <p:cNvPicPr>
            <a:picLocks noChangeAspect="1"/>
          </p:cNvPicPr>
          <p:nvPr/>
        </p:nvPicPr>
        <p:blipFill>
          <a:blip r:embed="rId3"/>
          <a:stretch>
            <a:fillRect/>
          </a:stretch>
        </p:blipFill>
        <p:spPr>
          <a:xfrm>
            <a:off x="2844800" y="1810871"/>
            <a:ext cx="6502400" cy="3657600"/>
          </a:xfrm>
          <a:prstGeom prst="rect">
            <a:avLst/>
          </a:prstGeom>
          <a:ln>
            <a:solidFill>
              <a:schemeClr val="tx1"/>
            </a:solidFill>
          </a:ln>
        </p:spPr>
      </p:pic>
    </p:spTree>
    <p:extLst>
      <p:ext uri="{BB962C8B-B14F-4D97-AF65-F5344CB8AC3E}">
        <p14:creationId xmlns:p14="http://schemas.microsoft.com/office/powerpoint/2010/main" val="270176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F2557E-574B-93F2-6306-4D7B3110826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94492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10DE35-C276-E899-2841-40D1D1154E2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5274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494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355D29-DE9A-A7A5-8B13-2E548B7EB5EE}"/>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58782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B98793-654B-2B30-851D-48AF314BBD9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97599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07F2C-1166-08C0-6FAE-9C9C245664B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41253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B9013E-8218-62EB-604A-FF3569B5A98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28327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54C66-7F3E-354A-1CFD-0C11FB3BD69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39738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E9182A-A5DA-4A2A-377C-9AFDC962769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77100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793D54-7AE8-56E9-F1F7-A2F27A7B4E1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66617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566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F9E264-541F-ECC4-0460-FA50D411042C}"/>
              </a:ext>
            </a:extLst>
          </p:cNvPr>
          <p:cNvPicPr>
            <a:picLocks noChangeAspect="1"/>
          </p:cNvPicPr>
          <p:nvPr/>
        </p:nvPicPr>
        <p:blipFill>
          <a:blip r:embed="rId3"/>
          <a:stretch>
            <a:fillRect/>
          </a:stretch>
        </p:blipFill>
        <p:spPr>
          <a:xfrm>
            <a:off x="2844799" y="1852868"/>
            <a:ext cx="6502401" cy="3657600"/>
          </a:xfrm>
          <a:prstGeom prst="rect">
            <a:avLst/>
          </a:prstGeom>
          <a:ln>
            <a:solidFill>
              <a:schemeClr val="tx1"/>
            </a:solidFill>
          </a:ln>
        </p:spPr>
      </p:pic>
    </p:spTree>
    <p:extLst>
      <p:ext uri="{BB962C8B-B14F-4D97-AF65-F5344CB8AC3E}">
        <p14:creationId xmlns:p14="http://schemas.microsoft.com/office/powerpoint/2010/main" val="1456860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04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228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038BB-283D-B837-31AB-85CCF27C2FCF}"/>
              </a:ext>
            </a:extLst>
          </p:cNvPr>
          <p:cNvPicPr>
            <a:picLocks noChangeAspect="1"/>
          </p:cNvPicPr>
          <p:nvPr/>
        </p:nvPicPr>
        <p:blipFill>
          <a:blip r:embed="rId3"/>
          <a:stretch>
            <a:fillRect/>
          </a:stretch>
        </p:blipFill>
        <p:spPr>
          <a:xfrm>
            <a:off x="406400" y="2047875"/>
            <a:ext cx="5689600" cy="3200400"/>
          </a:xfrm>
          <a:prstGeom prst="rect">
            <a:avLst/>
          </a:prstGeom>
          <a:ln>
            <a:solidFill>
              <a:schemeClr val="tx1"/>
            </a:solidFill>
          </a:ln>
        </p:spPr>
      </p:pic>
      <p:pic>
        <p:nvPicPr>
          <p:cNvPr id="9" name="Picture 8">
            <a:extLst>
              <a:ext uri="{FF2B5EF4-FFF2-40B4-BE49-F238E27FC236}">
                <a16:creationId xmlns:a16="http://schemas.microsoft.com/office/drawing/2014/main" id="{6CBBE4A5-48B7-147F-8681-B11091B78785}"/>
              </a:ext>
            </a:extLst>
          </p:cNvPr>
          <p:cNvPicPr>
            <a:picLocks noChangeAspect="1"/>
          </p:cNvPicPr>
          <p:nvPr/>
        </p:nvPicPr>
        <p:blipFill>
          <a:blip r:embed="rId4"/>
          <a:stretch>
            <a:fillRect/>
          </a:stretch>
        </p:blipFill>
        <p:spPr>
          <a:xfrm>
            <a:off x="6096000" y="2047875"/>
            <a:ext cx="5689600" cy="3200400"/>
          </a:xfrm>
          <a:prstGeom prst="rect">
            <a:avLst/>
          </a:prstGeom>
          <a:ln>
            <a:solidFill>
              <a:schemeClr val="tx1"/>
            </a:solidFill>
          </a:ln>
        </p:spPr>
      </p:pic>
    </p:spTree>
    <p:extLst>
      <p:ext uri="{BB962C8B-B14F-4D97-AF65-F5344CB8AC3E}">
        <p14:creationId xmlns:p14="http://schemas.microsoft.com/office/powerpoint/2010/main" val="28762057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634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737B4D-77B2-14AB-8BB4-EFE4F6EEA1C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04480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EBBCD9-E2B9-932E-A8C0-8F956E57347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414334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1F5048-BBB6-57D9-89B2-21DFF8B5140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31883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865CA6-31E7-0C41-20DA-F84993FB357F}"/>
              </a:ext>
            </a:extLst>
          </p:cNvPr>
          <p:cNvSpPr>
            <a:spLocks noGrp="1"/>
          </p:cNvSpPr>
          <p:nvPr>
            <p:ph type="body" sz="quarter" idx="10"/>
          </p:nvPr>
        </p:nvSpPr>
        <p:spPr>
          <a:xfrm>
            <a:off x="8537943" y="1488304"/>
            <a:ext cx="2811789" cy="4444184"/>
          </a:xfrm>
        </p:spPr>
        <p:txBody>
          <a:bodyPr/>
          <a:lstStyle/>
          <a:p>
            <a:endParaRPr lang="en-US"/>
          </a:p>
        </p:txBody>
      </p:sp>
    </p:spTree>
    <p:extLst>
      <p:ext uri="{BB962C8B-B14F-4D97-AF65-F5344CB8AC3E}">
        <p14:creationId xmlns:p14="http://schemas.microsoft.com/office/powerpoint/2010/main" val="4111636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938D4B-629E-37B0-C2E7-3A5078CBADC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51995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B8FF1F-E90B-5A28-ECBB-987EDD8C834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7391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77DF9-28E6-7944-EFE4-7875DBAFFAE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804293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4A532F-661C-2421-CF0D-255448E14D11}"/>
              </a:ext>
            </a:extLst>
          </p:cNvPr>
          <p:cNvSpPr>
            <a:spLocks noGrp="1"/>
          </p:cNvSpPr>
          <p:nvPr>
            <p:ph type="body" sz="quarter" idx="10"/>
          </p:nvPr>
        </p:nvSpPr>
        <p:spPr>
          <a:xfrm>
            <a:off x="8537943" y="1488304"/>
            <a:ext cx="2811789" cy="4444184"/>
          </a:xfrm>
        </p:spPr>
        <p:txBody>
          <a:bodyPr/>
          <a:lstStyle/>
          <a:p>
            <a:endParaRPr lang="en-US"/>
          </a:p>
        </p:txBody>
      </p:sp>
    </p:spTree>
    <p:extLst>
      <p:ext uri="{BB962C8B-B14F-4D97-AF65-F5344CB8AC3E}">
        <p14:creationId xmlns:p14="http://schemas.microsoft.com/office/powerpoint/2010/main" val="1984686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9571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0BF180-21F5-1C5D-07C9-BEBF9CF1E40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76975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B4B3E0-3116-F2E0-FC3D-4C48484B2DB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95186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B59002-5AC3-DA2A-8646-9F98E42FB14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765586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E24161-16CC-294B-D21B-D30059B3005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849071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1C5F6-001C-8B0C-9156-999EF9B6D61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918923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C3A745-61F8-FA73-7D1B-C3964E27AF7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615153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D4E37B-77F7-0878-8344-783B942181A6}"/>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B8EBB7BE-320D-C0AC-C348-B01609DC949A}"/>
              </a:ext>
            </a:extLst>
          </p:cNvPr>
          <p:cNvPicPr>
            <a:picLocks noChangeAspect="1"/>
          </p:cNvPicPr>
          <p:nvPr/>
        </p:nvPicPr>
        <p:blipFill>
          <a:blip r:embed="rId3"/>
          <a:stretch>
            <a:fillRect/>
          </a:stretch>
        </p:blipFill>
        <p:spPr>
          <a:xfrm>
            <a:off x="2844800" y="1600200"/>
            <a:ext cx="6502400" cy="3657600"/>
          </a:xfrm>
          <a:prstGeom prst="rect">
            <a:avLst/>
          </a:prstGeom>
          <a:ln>
            <a:solidFill>
              <a:schemeClr val="tx1"/>
            </a:solidFill>
          </a:ln>
        </p:spPr>
      </p:pic>
    </p:spTree>
    <p:extLst>
      <p:ext uri="{BB962C8B-B14F-4D97-AF65-F5344CB8AC3E}">
        <p14:creationId xmlns:p14="http://schemas.microsoft.com/office/powerpoint/2010/main" val="6224987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D58852-43B8-C7D5-C559-5B232B835B3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169236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9D0C42-BD02-7C57-45FE-B7A8C4378D4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398313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36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0259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6CEB6152-8F73-C35B-1387-CABD139F65A0}"/>
              </a:ext>
            </a:extLst>
          </p:cNvPr>
          <p:cNvSpPr>
            <a:spLocks noGrp="1"/>
          </p:cNvSpPr>
          <p:nvPr>
            <p:ph type="body" sz="quarter" idx="10"/>
          </p:nvPr>
        </p:nvSpPr>
        <p:spPr/>
        <p:txBody>
          <a:bodyPr/>
          <a:lstStyle/>
          <a:p>
            <a:endParaRPr lang="en-US"/>
          </a:p>
        </p:txBody>
      </p:sp>
      <p:sp>
        <p:nvSpPr>
          <p:cNvPr id="26" name="Text Placeholder 25">
            <a:extLst>
              <a:ext uri="{FF2B5EF4-FFF2-40B4-BE49-F238E27FC236}">
                <a16:creationId xmlns:a16="http://schemas.microsoft.com/office/drawing/2014/main" id="{AF50C5FA-AF28-44EA-79B6-E8B4EA54BF1C}"/>
              </a:ext>
            </a:extLst>
          </p:cNvPr>
          <p:cNvSpPr>
            <a:spLocks noGrp="1"/>
          </p:cNvSpPr>
          <p:nvPr>
            <p:ph type="body" sz="quarter" idx="17"/>
          </p:nvPr>
        </p:nvSpPr>
        <p:spPr/>
        <p:txBody>
          <a:bodyPr/>
          <a:lstStyle/>
          <a:p>
            <a:endParaRPr lang="en-US"/>
          </a:p>
        </p:txBody>
      </p:sp>
      <p:sp>
        <p:nvSpPr>
          <p:cNvPr id="27" name="Text Placeholder 26">
            <a:extLst>
              <a:ext uri="{FF2B5EF4-FFF2-40B4-BE49-F238E27FC236}">
                <a16:creationId xmlns:a16="http://schemas.microsoft.com/office/drawing/2014/main" id="{C2F0FA19-4B4D-3B23-2F9E-0619CB88C2DE}"/>
              </a:ext>
            </a:extLst>
          </p:cNvPr>
          <p:cNvSpPr>
            <a:spLocks noGrp="1"/>
          </p:cNvSpPr>
          <p:nvPr>
            <p:ph type="body" sz="quarter" idx="18"/>
          </p:nvPr>
        </p:nvSpPr>
        <p:spPr/>
        <p:txBody>
          <a:bodyPr/>
          <a:lstStyle/>
          <a:p>
            <a:endParaRPr lang="en-US"/>
          </a:p>
        </p:txBody>
      </p:sp>
      <p:sp>
        <p:nvSpPr>
          <p:cNvPr id="28" name="Text Placeholder 27">
            <a:extLst>
              <a:ext uri="{FF2B5EF4-FFF2-40B4-BE49-F238E27FC236}">
                <a16:creationId xmlns:a16="http://schemas.microsoft.com/office/drawing/2014/main" id="{DEB48DA6-0E60-0E13-3EC9-969D1CC6F744}"/>
              </a:ext>
            </a:extLst>
          </p:cNvPr>
          <p:cNvSpPr>
            <a:spLocks noGrp="1"/>
          </p:cNvSpPr>
          <p:nvPr>
            <p:ph type="body" sz="quarter" idx="19"/>
          </p:nvPr>
        </p:nvSpPr>
        <p:spPr/>
        <p:txBody>
          <a:bodyPr/>
          <a:lstStyle/>
          <a:p>
            <a:endParaRPr lang="en-US"/>
          </a:p>
        </p:txBody>
      </p:sp>
      <p:sp>
        <p:nvSpPr>
          <p:cNvPr id="29" name="Text Placeholder 28">
            <a:extLst>
              <a:ext uri="{FF2B5EF4-FFF2-40B4-BE49-F238E27FC236}">
                <a16:creationId xmlns:a16="http://schemas.microsoft.com/office/drawing/2014/main" id="{813777A0-2EDE-70A3-C162-7FBC6F6CBD09}"/>
              </a:ext>
            </a:extLst>
          </p:cNvPr>
          <p:cNvSpPr>
            <a:spLocks noGrp="1"/>
          </p:cNvSpPr>
          <p:nvPr>
            <p:ph type="body" sz="quarter" idx="20"/>
          </p:nvPr>
        </p:nvSpPr>
        <p:spPr/>
        <p:txBody>
          <a:bodyPr/>
          <a:lstStyle/>
          <a:p>
            <a:endParaRPr lang="en-US"/>
          </a:p>
        </p:txBody>
      </p:sp>
      <p:sp>
        <p:nvSpPr>
          <p:cNvPr id="30" name="Text Placeholder 29">
            <a:extLst>
              <a:ext uri="{FF2B5EF4-FFF2-40B4-BE49-F238E27FC236}">
                <a16:creationId xmlns:a16="http://schemas.microsoft.com/office/drawing/2014/main" id="{B71E7202-08BE-F83A-C359-9CD8647E82AA}"/>
              </a:ext>
            </a:extLst>
          </p:cNvPr>
          <p:cNvSpPr>
            <a:spLocks noGrp="1"/>
          </p:cNvSpPr>
          <p:nvPr>
            <p:ph type="body" sz="quarter" idx="21"/>
          </p:nvPr>
        </p:nvSpPr>
        <p:spPr/>
        <p:txBody>
          <a:bodyPr/>
          <a:lstStyle/>
          <a:p>
            <a:endParaRPr lang="en-US"/>
          </a:p>
        </p:txBody>
      </p:sp>
      <p:sp>
        <p:nvSpPr>
          <p:cNvPr id="31" name="Text Placeholder 30">
            <a:extLst>
              <a:ext uri="{FF2B5EF4-FFF2-40B4-BE49-F238E27FC236}">
                <a16:creationId xmlns:a16="http://schemas.microsoft.com/office/drawing/2014/main" id="{984F3756-41DC-F63D-8897-40CE6230D989}"/>
              </a:ext>
            </a:extLst>
          </p:cNvPr>
          <p:cNvSpPr>
            <a:spLocks noGrp="1"/>
          </p:cNvSpPr>
          <p:nvPr>
            <p:ph type="body" sz="quarter" idx="22"/>
          </p:nvPr>
        </p:nvSpPr>
        <p:spPr/>
        <p:txBody>
          <a:bodyPr/>
          <a:lstStyle/>
          <a:p>
            <a:endParaRPr lang="en-US"/>
          </a:p>
        </p:txBody>
      </p:sp>
      <p:sp>
        <p:nvSpPr>
          <p:cNvPr id="32" name="Text Placeholder 31">
            <a:extLst>
              <a:ext uri="{FF2B5EF4-FFF2-40B4-BE49-F238E27FC236}">
                <a16:creationId xmlns:a16="http://schemas.microsoft.com/office/drawing/2014/main" id="{B34864FB-C9FD-3B88-A77F-2C904C0D84E4}"/>
              </a:ext>
            </a:extLst>
          </p:cNvPr>
          <p:cNvSpPr>
            <a:spLocks noGrp="1"/>
          </p:cNvSpPr>
          <p:nvPr>
            <p:ph type="body" sz="quarter" idx="23"/>
          </p:nvPr>
        </p:nvSpPr>
        <p:spPr/>
        <p:txBody>
          <a:bodyPr/>
          <a:lstStyle/>
          <a:p>
            <a:endParaRPr lang="en-US"/>
          </a:p>
        </p:txBody>
      </p:sp>
      <p:sp>
        <p:nvSpPr>
          <p:cNvPr id="33" name="Text Placeholder 32">
            <a:extLst>
              <a:ext uri="{FF2B5EF4-FFF2-40B4-BE49-F238E27FC236}">
                <a16:creationId xmlns:a16="http://schemas.microsoft.com/office/drawing/2014/main" id="{157C4865-F9DF-EEF7-3CE2-0DA27B3D1C0C}"/>
              </a:ext>
            </a:extLst>
          </p:cNvPr>
          <p:cNvSpPr>
            <a:spLocks noGrp="1"/>
          </p:cNvSpPr>
          <p:nvPr>
            <p:ph type="body" sz="quarter" idx="24"/>
          </p:nvPr>
        </p:nvSpPr>
        <p:spPr/>
        <p:txBody>
          <a:bodyPr/>
          <a:lstStyle/>
          <a:p>
            <a:endParaRPr lang="en-US"/>
          </a:p>
        </p:txBody>
      </p:sp>
      <p:sp>
        <p:nvSpPr>
          <p:cNvPr id="34" name="Text Placeholder 33">
            <a:extLst>
              <a:ext uri="{FF2B5EF4-FFF2-40B4-BE49-F238E27FC236}">
                <a16:creationId xmlns:a16="http://schemas.microsoft.com/office/drawing/2014/main" id="{2B101F22-F603-9F71-91F8-57BA940E20F6}"/>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30333653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7525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41B21B-D564-E782-E2A3-F33764CB90F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087859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1539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B43511-89D2-EBFC-B1A9-0FD1FC0C75B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300254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169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70A2A88-D93D-8C43-F936-DEB734BC46BB}"/>
              </a:ext>
            </a:extLst>
          </p:cNvPr>
          <p:cNvSpPr>
            <a:spLocks noGrp="1"/>
          </p:cNvSpPr>
          <p:nvPr>
            <p:ph type="body" sz="quarter" idx="10"/>
          </p:nvPr>
        </p:nvSpPr>
        <p:spPr>
          <a:xfrm>
            <a:off x="8016996" y="1488304"/>
            <a:ext cx="3332736" cy="4444184"/>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38231304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D83F6C4-ECA0-0497-D67B-5E35CDFDFCF8}"/>
              </a:ext>
            </a:extLst>
          </p:cNvPr>
          <p:cNvSpPr>
            <a:spLocks noGrp="1"/>
          </p:cNvSpPr>
          <p:nvPr>
            <p:ph type="body" sz="quarter" idx="10"/>
          </p:nvPr>
        </p:nvSpPr>
        <p:spPr>
          <a:xfrm>
            <a:off x="8016996" y="1488304"/>
            <a:ext cx="3332736" cy="4444184"/>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41779315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858814D4-5884-1309-6155-0D929AA197EF}"/>
              </a:ext>
            </a:extLst>
          </p:cNvPr>
          <p:cNvSpPr>
            <a:spLocks noGrp="1"/>
          </p:cNvSpPr>
          <p:nvPr>
            <p:ph type="body" sz="quarter" idx="10"/>
          </p:nvPr>
        </p:nvSpPr>
        <p:spPr>
          <a:xfrm>
            <a:off x="8016996" y="1488304"/>
            <a:ext cx="3332736" cy="4444184"/>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6266558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592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5654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0862D7-BCFB-3CA5-445D-AC726D1C7B3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148823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7009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E8CC31-5D18-C56A-5AE5-19BA3979634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1693825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82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89692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PA DOD Palette">
      <a:dk1>
        <a:srgbClr val="000000"/>
      </a:dk1>
      <a:lt1>
        <a:srgbClr val="FFFFFF"/>
      </a:lt1>
      <a:dk2>
        <a:srgbClr val="323332"/>
      </a:dk2>
      <a:lt2>
        <a:srgbClr val="E7E6E6"/>
      </a:lt2>
      <a:accent1>
        <a:srgbClr val="D2252D"/>
      </a:accent1>
      <a:accent2>
        <a:srgbClr val="0B2554"/>
      </a:accent2>
      <a:accent3>
        <a:srgbClr val="315586"/>
      </a:accent3>
      <a:accent4>
        <a:srgbClr val="718EB4"/>
      </a:accent4>
      <a:accent5>
        <a:srgbClr val="ADBFD3"/>
      </a:accent5>
      <a:accent6>
        <a:srgbClr val="D5D9DE"/>
      </a:accent6>
      <a:hlink>
        <a:srgbClr val="44546A"/>
      </a:hlink>
      <a:folHlink>
        <a:srgbClr val="357A9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D40A0FBA05DF4AA45D6821F7FED846" ma:contentTypeVersion="14" ma:contentTypeDescription="Create a new document." ma:contentTypeScope="" ma:versionID="5bb3883157af3b5e1e7431d53c609a1c">
  <xsd:schema xmlns:xsd="http://www.w3.org/2001/XMLSchema" xmlns:xs="http://www.w3.org/2001/XMLSchema" xmlns:p="http://schemas.microsoft.com/office/2006/metadata/properties" xmlns:ns2="1e0fcd8c-2d3b-40e1-9231-d51350a657ea" xmlns:ns3="738875a2-f62c-46a4-ad92-9b4d2d2c00fc" targetNamespace="http://schemas.microsoft.com/office/2006/metadata/properties" ma:root="true" ma:fieldsID="abe526ff50dfd523cd003a23852043ac" ns2:_="" ns3:_="">
    <xsd:import namespace="1e0fcd8c-2d3b-40e1-9231-d51350a657ea"/>
    <xsd:import namespace="738875a2-f62c-46a4-ad92-9b4d2d2c00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Dateandtim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fcd8c-2d3b-40e1-9231-d51350a657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Dateandtime" ma:index="20" nillable="true" ma:displayName="Date and time" ma:format="DateTime" ma:internalName="Dateandtime">
      <xsd:simpleType>
        <xsd:restriction base="dms:DateTim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8875a2-f62c-46a4-ad92-9b4d2d2c0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andtime xmlns="1e0fcd8c-2d3b-40e1-9231-d51350a657ea" xsi:nil="true"/>
  </documentManagement>
</p:properties>
</file>

<file path=customXml/itemProps1.xml><?xml version="1.0" encoding="utf-8"?>
<ds:datastoreItem xmlns:ds="http://schemas.openxmlformats.org/officeDocument/2006/customXml" ds:itemID="{1DC86E48-2864-49D8-90CD-8FD63D47B575}">
  <ds:schemaRefs>
    <ds:schemaRef ds:uri="http://schemas.microsoft.com/sharepoint/v3/contenttype/forms"/>
  </ds:schemaRefs>
</ds:datastoreItem>
</file>

<file path=customXml/itemProps2.xml><?xml version="1.0" encoding="utf-8"?>
<ds:datastoreItem xmlns:ds="http://schemas.openxmlformats.org/officeDocument/2006/customXml" ds:itemID="{4F6198B7-F919-4ABE-935F-662E48FA6F76}">
  <ds:schemaRefs>
    <ds:schemaRef ds:uri="1e0fcd8c-2d3b-40e1-9231-d51350a657ea"/>
    <ds:schemaRef ds:uri="738875a2-f62c-46a4-ad92-9b4d2d2c00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C5C3518-4EAE-4FD6-A942-B2CF22EC19BF}">
  <ds:schemaRefs>
    <ds:schemaRef ds:uri="1e0fcd8c-2d3b-40e1-9231-d51350a657ea"/>
    <ds:schemaRef ds:uri="738875a2-f62c-46a4-ad92-9b4d2d2c00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2729</TotalTime>
  <Words>9968</Words>
  <Application>Microsoft Office PowerPoint</Application>
  <PresentationFormat>Widescreen</PresentationFormat>
  <Paragraphs>743</Paragraphs>
  <Slides>83</Slides>
  <Notes>82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83</vt:i4>
      </vt:variant>
    </vt:vector>
  </HeadingPairs>
  <TitlesOfParts>
    <vt:vector size="91" baseType="lpstr">
      <vt:lpstr>Arial</vt:lpstr>
      <vt:lpstr>Calibri</vt:lpstr>
      <vt:lpstr>Courier New</vt:lpstr>
      <vt:lpstr>Roboto</vt:lpstr>
      <vt:lpstr>Symbol</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Lyons</dc:creator>
  <cp:lastModifiedBy>Willie Cosner</cp:lastModifiedBy>
  <cp:revision>2</cp:revision>
  <dcterms:created xsi:type="dcterms:W3CDTF">2022-03-31T13:42:48Z</dcterms:created>
  <dcterms:modified xsi:type="dcterms:W3CDTF">2023-09-14T20:12:25Z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0x010100AFD40A0FBA05DF4AA45D6821F7FED846</vt:lpwstr>
  </property>
</Properties>
</file>